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5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EE830BB-FC5B-4EA3-BE42-970FD5F24AC0}" type="datetimeFigureOut">
              <a:rPr lang="en-IN" smtClean="0"/>
              <a:t>23-10-2019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367910834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EE830BB-FC5B-4EA3-BE42-970FD5F24AC0}" type="datetimeFigureOut">
              <a:rPr lang="en-IN" smtClean="0"/>
              <a:t>23-10-2019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373878820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EE830BB-FC5B-4EA3-BE42-970FD5F24AC0}" type="datetimeFigureOut">
              <a:rPr lang="en-IN" smtClean="0"/>
              <a:t>23-10-2019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31260647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EE830BB-FC5B-4EA3-BE42-970FD5F24AC0}" type="datetimeFigureOut">
              <a:rPr lang="en-IN" smtClean="0"/>
              <a:t>23-10-2019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31067083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E830BB-FC5B-4EA3-BE42-970FD5F24AC0}" type="datetimeFigureOut">
              <a:rPr lang="en-IN" smtClean="0"/>
              <a:t>23-10-2019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19399291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EE830BB-FC5B-4EA3-BE42-970FD5F24AC0}" type="datetimeFigureOut">
              <a:rPr lang="en-IN" smtClean="0"/>
              <a:t>23-10-2019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28817135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EE830BB-FC5B-4EA3-BE42-970FD5F24AC0}" type="datetimeFigureOut">
              <a:rPr lang="en-IN" smtClean="0"/>
              <a:t>23-10-2019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38401729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EE830BB-FC5B-4EA3-BE42-970FD5F24AC0}" type="datetimeFigureOut">
              <a:rPr lang="en-IN" smtClean="0"/>
              <a:t>23-10-2019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233807956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E830BB-FC5B-4EA3-BE42-970FD5F24AC0}" type="datetimeFigureOut">
              <a:rPr lang="en-IN" smtClean="0"/>
              <a:t>23-10-2019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63866758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830BB-FC5B-4EA3-BE42-970FD5F24AC0}" type="datetimeFigureOut">
              <a:rPr lang="en-IN" smtClean="0"/>
              <a:t>23-10-2019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264268888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E830BB-FC5B-4EA3-BE42-970FD5F24AC0}" type="datetimeFigureOut">
              <a:rPr lang="en-IN" smtClean="0"/>
              <a:t>23-10-2019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EE1709-430E-4CBD-A3A9-0F678047F62C}" type="slidenum">
              <a:rPr lang="en-IN" smtClean="0"/>
              <a:t>‹#›</a:t>
            </a:fld>
            <a:endParaRPr lang="en-IN"/>
          </a:p>
        </p:txBody>
      </p:sp>
    </p:spTree>
    <p:extLst>
      <p:ext uri="{BB962C8B-B14F-4D97-AF65-F5344CB8AC3E}">
        <p14:creationId xmlns:p14="http://schemas.microsoft.com/office/powerpoint/2010/main" val="160137461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61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E830BB-FC5B-4EA3-BE42-970FD5F24AC0}" type="datetimeFigureOut">
              <a:rPr lang="en-IN" smtClean="0"/>
              <a:t>23-10-2019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EE1709-430E-4CBD-A3A9-0F678047F62C}" type="slidenum">
              <a:rPr lang="en-IN" smtClean="0"/>
              <a:t>‹#›</a:t>
            </a:fld>
            <a:endParaRPr lang="en-IN"/>
          </a:p>
        </p:txBody>
      </p:sp>
    </p:spTree>
    <p:extLst>
      <p:ext uri="{BB962C8B-B14F-4D97-AF65-F5344CB8AC3E}">
        <p14:creationId xmlns:p14="http://schemas.microsoft.com/office/powerpoint/2010/main" val="2127420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geocities.ws/" TargetMode="External"/><Relationship Id="rId3" Type="http://schemas.openxmlformats.org/officeDocument/2006/relationships/hyperlink" Target="https://www.cambridge.org/" TargetMode="External"/><Relationship Id="rId7" Type="http://schemas.openxmlformats.org/officeDocument/2006/relationships/hyperlink" Target="https://www.tandfonline.com/" TargetMode="External"/><Relationship Id="rId12" Type="http://schemas.openxmlformats.org/officeDocument/2006/relationships/hyperlink" Target="https://www.jal.com/" TargetMode="External"/><Relationship Id="rId2" Type="http://schemas.openxmlformats.org/officeDocument/2006/relationships/hyperlink" Target="https://www.google.com/" TargetMode="External"/><Relationship Id="rId1" Type="http://schemas.openxmlformats.org/officeDocument/2006/relationships/slideLayout" Target="../slideLayouts/slideLayout2.xml"/><Relationship Id="rId6" Type="http://schemas.openxmlformats.org/officeDocument/2006/relationships/hyperlink" Target="https://ntrs.nasa.gov/" TargetMode="External"/><Relationship Id="rId11" Type="http://schemas.openxmlformats.org/officeDocument/2006/relationships/hyperlink" Target="https://www.emeraldinsight.com/" TargetMode="External"/><Relationship Id="rId5" Type="http://schemas.openxmlformats.org/officeDocument/2006/relationships/hyperlink" Target="https://core.ac.uk/" TargetMode="External"/><Relationship Id="rId10" Type="http://schemas.openxmlformats.org/officeDocument/2006/relationships/hyperlink" Target="https://www.resaerchgate.net/" TargetMode="External"/><Relationship Id="rId4" Type="http://schemas.openxmlformats.org/officeDocument/2006/relationships/hyperlink" Target="http://www.mdpi.com/" TargetMode="External"/><Relationship Id="rId9" Type="http://schemas.openxmlformats.org/officeDocument/2006/relationships/hyperlink" Target="https://www.sciencedirect.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07904" y="1124744"/>
            <a:ext cx="1872208" cy="936104"/>
          </a:xfrm>
          <a:prstGeom prst="rect">
            <a:avLst/>
          </a:prstGeom>
          <a:noFill/>
        </p:spPr>
      </p:pic>
      <p:sp>
        <p:nvSpPr>
          <p:cNvPr id="6" name="TextBox 5"/>
          <p:cNvSpPr txBox="1"/>
          <p:nvPr/>
        </p:nvSpPr>
        <p:spPr>
          <a:xfrm>
            <a:off x="1043608" y="2564904"/>
            <a:ext cx="6077754" cy="400110"/>
          </a:xfrm>
          <a:prstGeom prst="rect">
            <a:avLst/>
          </a:prstGeom>
          <a:noFill/>
        </p:spPr>
        <p:txBody>
          <a:bodyPr wrap="none" rtlCol="0">
            <a:spAutoFit/>
          </a:bodyPr>
          <a:lstStyle/>
          <a:p>
            <a:r>
              <a:rPr lang="en-IN" sz="2000" dirty="0" smtClean="0">
                <a:latin typeface="Times New Roman" pitchFamily="18" charset="0"/>
                <a:cs typeface="Times New Roman" pitchFamily="18" charset="0"/>
              </a:rPr>
              <a:t>Dissertation for the Degree of BBA (Aviation Operation) </a:t>
            </a:r>
            <a:endParaRPr lang="en-IN" sz="2000" dirty="0">
              <a:latin typeface="Times New Roman" pitchFamily="18" charset="0"/>
              <a:cs typeface="Times New Roman" pitchFamily="18" charset="0"/>
            </a:endParaRPr>
          </a:p>
        </p:txBody>
      </p:sp>
      <p:sp>
        <p:nvSpPr>
          <p:cNvPr id="7" name="TextBox 6"/>
          <p:cNvSpPr txBox="1"/>
          <p:nvPr/>
        </p:nvSpPr>
        <p:spPr>
          <a:xfrm>
            <a:off x="812776" y="3212976"/>
            <a:ext cx="7602023" cy="954107"/>
          </a:xfrm>
          <a:prstGeom prst="rect">
            <a:avLst/>
          </a:prstGeom>
          <a:noFill/>
        </p:spPr>
        <p:txBody>
          <a:bodyPr wrap="square" rtlCol="0">
            <a:spAutoFit/>
          </a:bodyPr>
          <a:lstStyle/>
          <a:p>
            <a:r>
              <a:rPr lang="en-IN" dirty="0" smtClean="0"/>
              <a:t>    </a:t>
            </a:r>
            <a:r>
              <a:rPr lang="en-IN" sz="2000" dirty="0" smtClean="0">
                <a:latin typeface="Times New Roman" pitchFamily="18" charset="0"/>
                <a:cs typeface="Times New Roman" pitchFamily="18" charset="0"/>
              </a:rPr>
              <a:t>Dissertation Topic : </a:t>
            </a:r>
            <a:r>
              <a:rPr lang="en-IN" b="1" dirty="0" smtClean="0">
                <a:latin typeface="Times New Roman" pitchFamily="18" charset="0"/>
                <a:cs typeface="Times New Roman" pitchFamily="18" charset="0"/>
              </a:rPr>
              <a:t>“ IMPORTANCE OF CORPORATE SOCIAL </a:t>
            </a:r>
          </a:p>
          <a:p>
            <a:r>
              <a:rPr lang="en-IN" b="1" dirty="0">
                <a:latin typeface="Times New Roman" pitchFamily="18" charset="0"/>
                <a:cs typeface="Times New Roman" pitchFamily="18" charset="0"/>
              </a:rPr>
              <a:t> </a:t>
            </a:r>
            <a:r>
              <a:rPr lang="en-IN" b="1" dirty="0" smtClean="0">
                <a:latin typeface="Times New Roman" pitchFamily="18" charset="0"/>
                <a:cs typeface="Times New Roman" pitchFamily="18" charset="0"/>
              </a:rPr>
              <a:t>                                                 RESPONSIBILITY (CSR) IN AVIATION </a:t>
            </a:r>
          </a:p>
          <a:p>
            <a:r>
              <a:rPr lang="en-IN" b="1" dirty="0">
                <a:latin typeface="Times New Roman" pitchFamily="18" charset="0"/>
                <a:cs typeface="Times New Roman" pitchFamily="18" charset="0"/>
              </a:rPr>
              <a:t> </a:t>
            </a:r>
            <a:r>
              <a:rPr lang="en-IN" b="1" dirty="0" smtClean="0">
                <a:latin typeface="Times New Roman" pitchFamily="18" charset="0"/>
                <a:cs typeface="Times New Roman" pitchFamily="18" charset="0"/>
              </a:rPr>
              <a:t>                                                                      INDUSTRY”</a:t>
            </a:r>
            <a:endParaRPr lang="en-IN" b="1" dirty="0"/>
          </a:p>
        </p:txBody>
      </p:sp>
      <p:sp>
        <p:nvSpPr>
          <p:cNvPr id="8" name="TextBox 7"/>
          <p:cNvSpPr txBox="1"/>
          <p:nvPr/>
        </p:nvSpPr>
        <p:spPr>
          <a:xfrm>
            <a:off x="1115616" y="4797152"/>
            <a:ext cx="3206199" cy="707886"/>
          </a:xfrm>
          <a:prstGeom prst="rect">
            <a:avLst/>
          </a:prstGeom>
          <a:noFill/>
        </p:spPr>
        <p:txBody>
          <a:bodyPr wrap="none" rtlCol="0">
            <a:spAutoFit/>
          </a:bodyPr>
          <a:lstStyle/>
          <a:p>
            <a:r>
              <a:rPr lang="en-IN" sz="2000" dirty="0" smtClean="0">
                <a:latin typeface="Times New Roman" pitchFamily="18" charset="0"/>
                <a:cs typeface="Times New Roman" pitchFamily="18" charset="0"/>
              </a:rPr>
              <a:t>Submitted By  : </a:t>
            </a:r>
            <a:r>
              <a:rPr lang="en-IN" sz="2000" dirty="0" err="1" smtClean="0">
                <a:latin typeface="Times New Roman" pitchFamily="18" charset="0"/>
                <a:cs typeface="Times New Roman" pitchFamily="18" charset="0"/>
              </a:rPr>
              <a:t>Tesni</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Tenson</a:t>
            </a: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Academic Year: 2017-19</a:t>
            </a:r>
            <a:endParaRPr lang="en-IN" sz="2000" dirty="0">
              <a:latin typeface="Times New Roman" pitchFamily="18" charset="0"/>
              <a:cs typeface="Times New Roman" pitchFamily="18" charset="0"/>
            </a:endParaRPr>
          </a:p>
        </p:txBody>
      </p:sp>
      <p:sp>
        <p:nvSpPr>
          <p:cNvPr id="10" name="TextBox 9"/>
          <p:cNvSpPr txBox="1"/>
          <p:nvPr/>
        </p:nvSpPr>
        <p:spPr>
          <a:xfrm>
            <a:off x="5220072" y="5013176"/>
            <a:ext cx="2953053" cy="400110"/>
          </a:xfrm>
          <a:prstGeom prst="rect">
            <a:avLst/>
          </a:prstGeom>
          <a:noFill/>
        </p:spPr>
        <p:txBody>
          <a:bodyPr wrap="none" rtlCol="0">
            <a:spAutoFit/>
          </a:bodyPr>
          <a:lstStyle/>
          <a:p>
            <a:r>
              <a:rPr lang="en-IN" sz="2000" dirty="0" smtClean="0">
                <a:latin typeface="Times New Roman" pitchFamily="18" charset="0"/>
                <a:cs typeface="Times New Roman" pitchFamily="18" charset="0"/>
              </a:rPr>
              <a:t>Supervised By: </a:t>
            </a:r>
            <a:r>
              <a:rPr lang="en-IN" sz="2000" dirty="0" err="1" smtClean="0">
                <a:latin typeface="Times New Roman" pitchFamily="18" charset="0"/>
                <a:cs typeface="Times New Roman" pitchFamily="18" charset="0"/>
              </a:rPr>
              <a:t>Prasanth</a:t>
            </a:r>
            <a:r>
              <a:rPr lang="en-IN" sz="2000" dirty="0" smtClean="0">
                <a:latin typeface="Times New Roman" pitchFamily="18" charset="0"/>
                <a:cs typeface="Times New Roman" pitchFamily="18" charset="0"/>
              </a:rPr>
              <a:t> G</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36533451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smtClean="0">
                <a:solidFill>
                  <a:schemeClr val="bg1"/>
                </a:solidFill>
                <a:latin typeface="Times New Roman" pitchFamily="18" charset="0"/>
                <a:cs typeface="Times New Roman" pitchFamily="18" charset="0"/>
              </a:rPr>
              <a:t/>
            </a:r>
            <a:br>
              <a:rPr lang="en-IN" sz="1400" dirty="0" smtClean="0">
                <a:solidFill>
                  <a:schemeClr val="bg1"/>
                </a:solidFill>
                <a:latin typeface="Times New Roman" pitchFamily="18" charset="0"/>
                <a:cs typeface="Times New Roman" pitchFamily="18" charset="0"/>
              </a:rPr>
            </a:br>
            <a:r>
              <a:rPr lang="en-IN" sz="2200" b="1" u="sng" dirty="0">
                <a:latin typeface="Times New Roman" pitchFamily="18" charset="0"/>
                <a:cs typeface="Times New Roman" pitchFamily="18" charset="0"/>
              </a:rPr>
              <a:t>FINDINGS &amp; ANALYSIS </a:t>
            </a:r>
            <a:r>
              <a:rPr lang="en-IN" sz="2200" dirty="0">
                <a:solidFill>
                  <a:schemeClr val="bg1"/>
                </a:solidFill>
                <a:latin typeface="Times New Roman" pitchFamily="18" charset="0"/>
                <a:cs typeface="Times New Roman" pitchFamily="18" charset="0"/>
              </a:rPr>
              <a:t/>
            </a:r>
            <a:br>
              <a:rPr lang="en-IN" sz="2200" dirty="0">
                <a:solidFill>
                  <a:schemeClr val="bg1"/>
                </a:solidFill>
                <a:latin typeface="Times New Roman" pitchFamily="18" charset="0"/>
                <a:cs typeface="Times New Roman" pitchFamily="18" charset="0"/>
              </a:rPr>
            </a:br>
            <a:endParaRPr lang="en-IN" sz="2200" dirty="0"/>
          </a:p>
        </p:txBody>
      </p:sp>
      <p:sp>
        <p:nvSpPr>
          <p:cNvPr id="3" name="Content Placeholder 2"/>
          <p:cNvSpPr>
            <a:spLocks noGrp="1"/>
          </p:cNvSpPr>
          <p:nvPr>
            <p:ph idx="1"/>
          </p:nvPr>
        </p:nvSpPr>
        <p:spPr/>
        <p:txBody>
          <a:bodyPr>
            <a:noAutofit/>
          </a:bodyPr>
          <a:lstStyle/>
          <a:p>
            <a:pPr>
              <a:lnSpc>
                <a:spcPct val="150000"/>
              </a:lnSpc>
              <a:buFont typeface="Wingdings" pitchFamily="2" charset="2"/>
              <a:buChar char="ü"/>
            </a:pPr>
            <a:r>
              <a:rPr lang="en-IN" sz="1600" dirty="0">
                <a:latin typeface="Times New Roman" pitchFamily="18" charset="0"/>
                <a:cs typeface="Times New Roman" pitchFamily="18" charset="0"/>
              </a:rPr>
              <a:t>The </a:t>
            </a:r>
            <a:r>
              <a:rPr lang="en-IN" sz="1600" dirty="0" smtClean="0">
                <a:latin typeface="Times New Roman" pitchFamily="18" charset="0"/>
                <a:cs typeface="Times New Roman" pitchFamily="18" charset="0"/>
              </a:rPr>
              <a:t>third </a:t>
            </a:r>
            <a:r>
              <a:rPr lang="en-IN" sz="1600" dirty="0">
                <a:latin typeface="Times New Roman" pitchFamily="18" charset="0"/>
                <a:cs typeface="Times New Roman" pitchFamily="18" charset="0"/>
              </a:rPr>
              <a:t>strategy makes use of CSR to improve running efficiency. The usage of the surroundings does no longer only improve a organizations‟ capability to paintings internal environmental policies however additionally reduces working charges with the aid of growing the general </a:t>
            </a:r>
            <a:r>
              <a:rPr lang="en-IN" sz="1600" dirty="0" smtClean="0">
                <a:latin typeface="Times New Roman" pitchFamily="18" charset="0"/>
                <a:cs typeface="Times New Roman" pitchFamily="18" charset="0"/>
              </a:rPr>
              <a:t>performance.</a:t>
            </a:r>
          </a:p>
          <a:p>
            <a:pPr>
              <a:lnSpc>
                <a:spcPct val="150000"/>
              </a:lnSpc>
              <a:buFont typeface="Wingdings" pitchFamily="2" charset="2"/>
              <a:buChar char="ü"/>
            </a:pPr>
            <a:r>
              <a:rPr lang="en-IN" sz="1600" dirty="0">
                <a:latin typeface="Times New Roman" pitchFamily="18" charset="0"/>
                <a:cs typeface="Times New Roman" pitchFamily="18" charset="0"/>
              </a:rPr>
              <a:t>The fourth method on the way to be discussed views CSR as a source for competitive advantage that's fantastically primarily based on understanding the groups and the impact the commercial enterprise actions have on </a:t>
            </a:r>
            <a:r>
              <a:rPr lang="en-IN" sz="1600" dirty="0" smtClean="0">
                <a:latin typeface="Times New Roman" pitchFamily="18" charset="0"/>
                <a:cs typeface="Times New Roman" pitchFamily="18" charset="0"/>
              </a:rPr>
              <a:t>them.</a:t>
            </a:r>
          </a:p>
          <a:p>
            <a:pPr>
              <a:lnSpc>
                <a:spcPct val="150000"/>
              </a:lnSpc>
              <a:buFont typeface="Wingdings" pitchFamily="2" charset="2"/>
              <a:buChar char="ü"/>
            </a:pPr>
            <a:r>
              <a:rPr lang="en-IN" sz="1600" dirty="0">
                <a:latin typeface="Times New Roman" pitchFamily="18" charset="0"/>
                <a:cs typeface="Times New Roman" pitchFamily="18" charset="0"/>
              </a:rPr>
              <a:t>It is important to evaluate how both the community and the business can gain from destiny actions in the brief and long term.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The predominant issues we </a:t>
            </a:r>
            <a:r>
              <a:rPr lang="en-IN" sz="1600" dirty="0" smtClean="0">
                <a:latin typeface="Times New Roman" pitchFamily="18" charset="0"/>
                <a:cs typeface="Times New Roman" pitchFamily="18" charset="0"/>
              </a:rPr>
              <a:t>consider </a:t>
            </a:r>
            <a:r>
              <a:rPr lang="en-IN" sz="1600" dirty="0">
                <a:latin typeface="Times New Roman" pitchFamily="18" charset="0"/>
                <a:cs typeface="Times New Roman" pitchFamily="18" charset="0"/>
              </a:rPr>
              <a:t>to be crucial for an green communication of CSR. We keep in mind those to be actually divided into; </a:t>
            </a:r>
            <a:r>
              <a:rPr lang="en-IN" sz="1600" dirty="0" smtClean="0">
                <a:latin typeface="Times New Roman" pitchFamily="18" charset="0"/>
                <a:cs typeface="Times New Roman" pitchFamily="18" charset="0"/>
              </a:rPr>
              <a:t>environment, fuel efficiency, </a:t>
            </a:r>
            <a:r>
              <a:rPr lang="en-IN" sz="1600" dirty="0">
                <a:latin typeface="Times New Roman" pitchFamily="18" charset="0"/>
                <a:cs typeface="Times New Roman" pitchFamily="18" charset="0"/>
              </a:rPr>
              <a:t>employment, customer service, suppliers and protection</a:t>
            </a:r>
            <a:r>
              <a:rPr lang="en-IN" sz="1600" dirty="0" smtClean="0">
                <a:latin typeface="Times New Roman" pitchFamily="18" charset="0"/>
                <a:cs typeface="Times New Roman" pitchFamily="18" charset="0"/>
              </a:rPr>
              <a:t>.</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34218683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b="1" u="sng" dirty="0" smtClean="0">
                <a:latin typeface="Times New Roman" pitchFamily="18" charset="0"/>
                <a:cs typeface="Times New Roman" pitchFamily="18" charset="0"/>
              </a:rPr>
              <a:t>  </a:t>
            </a:r>
            <a:r>
              <a:rPr lang="en-IN" sz="2200" b="1" u="sng" dirty="0" smtClean="0">
                <a:latin typeface="Times New Roman" pitchFamily="18" charset="0"/>
                <a:cs typeface="Times New Roman" pitchFamily="18" charset="0"/>
              </a:rPr>
              <a:t>FINDINGS &amp;ANALYSIS</a:t>
            </a:r>
            <a:endParaRPr lang="en-IN" sz="2200" dirty="0"/>
          </a:p>
        </p:txBody>
      </p:sp>
      <p:sp>
        <p:nvSpPr>
          <p:cNvPr id="3" name="Content Placeholder 2"/>
          <p:cNvSpPr>
            <a:spLocks noGrp="1"/>
          </p:cNvSpPr>
          <p:nvPr>
            <p:ph idx="1"/>
          </p:nvPr>
        </p:nvSpPr>
        <p:spPr>
          <a:xfrm>
            <a:off x="457200" y="1600200"/>
            <a:ext cx="8229600" cy="5141168"/>
          </a:xfrm>
        </p:spPr>
        <p:txBody>
          <a:bodyPr>
            <a:normAutofit/>
          </a:bodyPr>
          <a:lstStyle/>
          <a:p>
            <a:pPr>
              <a:lnSpc>
                <a:spcPct val="150000"/>
              </a:lnSpc>
              <a:buFont typeface="Wingdings" pitchFamily="2" charset="2"/>
              <a:buChar char="ü"/>
            </a:pPr>
            <a:r>
              <a:rPr lang="en-IN" sz="1600" dirty="0" smtClean="0">
                <a:latin typeface="Times New Roman" pitchFamily="18" charset="0"/>
                <a:cs typeface="Times New Roman" pitchFamily="18" charset="0"/>
              </a:rPr>
              <a:t>ENVIRONMENT:  </a:t>
            </a:r>
            <a:r>
              <a:rPr lang="en-IN" sz="1600" dirty="0">
                <a:latin typeface="Times New Roman" pitchFamily="18" charset="0"/>
                <a:cs typeface="Times New Roman" pitchFamily="18" charset="0"/>
              </a:rPr>
              <a:t>airways make contributions only a few </a:t>
            </a:r>
            <a:r>
              <a:rPr lang="en-IN" sz="1600" dirty="0" err="1">
                <a:latin typeface="Times New Roman" pitchFamily="18" charset="0"/>
                <a:cs typeface="Times New Roman" pitchFamily="18" charset="0"/>
              </a:rPr>
              <a:t>percent</a:t>
            </a:r>
            <a:r>
              <a:rPr lang="en-IN" sz="1600" dirty="0">
                <a:latin typeface="Times New Roman" pitchFamily="18" charset="0"/>
                <a:cs typeface="Times New Roman" pitchFamily="18" charset="0"/>
              </a:rPr>
              <a:t> to global </a:t>
            </a:r>
            <a:r>
              <a:rPr lang="en-IN" sz="1600" dirty="0" err="1" smtClean="0">
                <a:latin typeface="Times New Roman" pitchFamily="18" charset="0"/>
                <a:cs typeface="Times New Roman" pitchFamily="18" charset="0"/>
              </a:rPr>
              <a:t>carbondioxide</a:t>
            </a:r>
            <a:r>
              <a:rPr lang="en-IN" sz="1600" dirty="0" smtClean="0">
                <a:latin typeface="Times New Roman" pitchFamily="18" charset="0"/>
                <a:cs typeface="Times New Roman" pitchFamily="18" charset="0"/>
              </a:rPr>
              <a:t> emissions and it is the most essential </a:t>
            </a:r>
            <a:r>
              <a:rPr lang="en-IN" sz="1600" dirty="0">
                <a:latin typeface="Times New Roman" pitchFamily="18" charset="0"/>
                <a:cs typeface="Times New Roman" pitchFamily="18" charset="0"/>
              </a:rPr>
              <a:t>environmental problem these days may be taken into </a:t>
            </a:r>
            <a:r>
              <a:rPr lang="en-IN" sz="1600" dirty="0" smtClean="0">
                <a:latin typeface="Times New Roman" pitchFamily="18" charset="0"/>
                <a:cs typeface="Times New Roman" pitchFamily="18" charset="0"/>
              </a:rPr>
              <a:t>consideration. </a:t>
            </a:r>
            <a:r>
              <a:rPr lang="en-IN" sz="1600" dirty="0">
                <a:latin typeface="Times New Roman" pitchFamily="18" charset="0"/>
                <a:cs typeface="Times New Roman" pitchFamily="18" charset="0"/>
              </a:rPr>
              <a:t>To tackle the issue </a:t>
            </a:r>
            <a:r>
              <a:rPr lang="en-IN" sz="1600" dirty="0" smtClean="0">
                <a:latin typeface="Times New Roman" pitchFamily="18" charset="0"/>
                <a:cs typeface="Times New Roman" pitchFamily="18" charset="0"/>
              </a:rPr>
              <a:t>of environmental issues  </a:t>
            </a:r>
            <a:r>
              <a:rPr lang="en-IN" sz="1600" dirty="0">
                <a:latin typeface="Times New Roman" pitchFamily="18" charset="0"/>
                <a:cs typeface="Times New Roman" pitchFamily="18" charset="0"/>
              </a:rPr>
              <a:t>gas efficiency, waste and recycling, and carbon off-setting </a:t>
            </a:r>
            <a:r>
              <a:rPr lang="en-IN" sz="1600" dirty="0" smtClean="0">
                <a:latin typeface="Times New Roman" pitchFamily="18" charset="0"/>
                <a:cs typeface="Times New Roman" pitchFamily="18" charset="0"/>
              </a:rPr>
              <a:t>schemes are introduced.</a:t>
            </a:r>
          </a:p>
          <a:p>
            <a:pPr>
              <a:lnSpc>
                <a:spcPct val="150000"/>
              </a:lnSpc>
              <a:buFont typeface="Wingdings" pitchFamily="2" charset="2"/>
              <a:buChar char="ü"/>
            </a:pPr>
            <a:r>
              <a:rPr lang="en-IN" sz="1600" dirty="0" smtClean="0">
                <a:latin typeface="Times New Roman" pitchFamily="18" charset="0"/>
                <a:cs typeface="Times New Roman" pitchFamily="18" charset="0"/>
              </a:rPr>
              <a:t>COMMUNITIES : </a:t>
            </a:r>
            <a:r>
              <a:rPr lang="en-IN" sz="1600" dirty="0">
                <a:latin typeface="Times New Roman" pitchFamily="18" charset="0"/>
                <a:cs typeface="Times New Roman" pitchFamily="18" charset="0"/>
              </a:rPr>
              <a:t>Noise produced by means of take-off and touchdown impacts now not most effective humans dwelling near airports, but natural world as properly. Airlines must invest in aircraft which belong to the quietest class and hire noise reducing take-off and landing techniques.</a:t>
            </a:r>
          </a:p>
          <a:p>
            <a:pPr>
              <a:lnSpc>
                <a:spcPct val="150000"/>
              </a:lnSpc>
              <a:buFont typeface="Wingdings" pitchFamily="2" charset="2"/>
              <a:buChar char="ü"/>
            </a:pPr>
            <a:r>
              <a:rPr lang="en-IN" sz="1600" dirty="0" smtClean="0">
                <a:latin typeface="Times New Roman" pitchFamily="18" charset="0"/>
                <a:cs typeface="Times New Roman" pitchFamily="18" charset="0"/>
              </a:rPr>
              <a:t>EMPLOYMENT: </a:t>
            </a:r>
            <a:r>
              <a:rPr lang="en-IN" sz="1600" dirty="0">
                <a:latin typeface="Times New Roman" pitchFamily="18" charset="0"/>
                <a:cs typeface="Times New Roman" pitchFamily="18" charset="0"/>
              </a:rPr>
              <a:t>, airlines desire to enhance their human resources capability by using offering employees with the right equipment, training, profession improvement opportunities, right paintings-life stability and by way of making sure equal opportunities, integration and non-discrimination. </a:t>
            </a:r>
          </a:p>
          <a:p>
            <a:pPr marL="0" indent="0">
              <a:lnSpc>
                <a:spcPct val="150000"/>
              </a:lnSpc>
              <a:buNone/>
            </a:pPr>
            <a:endParaRPr lang="en-IN" sz="1800" dirty="0" smtClean="0"/>
          </a:p>
          <a:p>
            <a:pPr marL="0" indent="0">
              <a:buNone/>
            </a:pPr>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val="25901528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Industry</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b="1" u="sng" dirty="0">
                <a:latin typeface="Times New Roman" pitchFamily="18" charset="0"/>
                <a:cs typeface="Times New Roman" pitchFamily="18" charset="0"/>
              </a:rPr>
              <a:t>  </a:t>
            </a:r>
            <a:r>
              <a:rPr lang="en-IN" sz="2200" b="1" u="sng" dirty="0">
                <a:latin typeface="Times New Roman" pitchFamily="18" charset="0"/>
                <a:cs typeface="Times New Roman" pitchFamily="18" charset="0"/>
              </a:rPr>
              <a:t>FINDINGS &amp;ANALYSIS</a:t>
            </a: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pPr>
              <a:lnSpc>
                <a:spcPct val="150000"/>
              </a:lnSpc>
              <a:buFont typeface="Wingdings" pitchFamily="2" charset="2"/>
              <a:buChar char="ü"/>
            </a:pPr>
            <a:r>
              <a:rPr lang="en-IN" sz="1600" dirty="0" smtClean="0">
                <a:latin typeface="Times New Roman" pitchFamily="18" charset="0"/>
                <a:cs typeface="Times New Roman" pitchFamily="18" charset="0"/>
              </a:rPr>
              <a:t>CUSTOMER SERVICE: </a:t>
            </a:r>
            <a:r>
              <a:rPr lang="en-IN" sz="1600" dirty="0">
                <a:latin typeface="Times New Roman" pitchFamily="18" charset="0"/>
                <a:cs typeface="Times New Roman" pitchFamily="18" charset="0"/>
              </a:rPr>
              <a:t>airlines have to offer greater than simply lower fees in an effort to attract clients. The customer support manner requires non-stop assessment, monitoring and development. Thus, most airways reviewed consciousness mainly on enhancing their services via comments from clients</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smtClean="0">
                <a:latin typeface="Times New Roman" pitchFamily="18" charset="0"/>
                <a:cs typeface="Times New Roman" pitchFamily="18" charset="0"/>
              </a:rPr>
              <a:t>STAKEHOLDERS: </a:t>
            </a:r>
            <a:r>
              <a:rPr lang="en-IN" sz="1600" dirty="0">
                <a:latin typeface="Times New Roman" pitchFamily="18" charset="0"/>
                <a:cs typeface="Times New Roman" pitchFamily="18" charset="0"/>
              </a:rPr>
              <a:t>Another essential stakeholder of an airline is </a:t>
            </a:r>
            <a:r>
              <a:rPr lang="en-IN" sz="1600" dirty="0" smtClean="0">
                <a:latin typeface="Times New Roman" pitchFamily="18" charset="0"/>
                <a:cs typeface="Times New Roman" pitchFamily="18" charset="0"/>
              </a:rPr>
              <a:t>suppliers.</a:t>
            </a:r>
            <a:r>
              <a:rPr lang="en-IN" sz="1600" dirty="0">
                <a:latin typeface="Times New Roman" pitchFamily="18" charset="0"/>
                <a:cs typeface="Times New Roman" pitchFamily="18" charset="0"/>
              </a:rPr>
              <a:t> To ensure accountable procurement, products and services ensuing in customer satisfaction, suppliers have to circulate their enterprise practices toward sustainability.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rPr>
              <a:t>SAFETY: We </a:t>
            </a:r>
            <a:r>
              <a:rPr lang="en-IN" sz="1600" dirty="0">
                <a:latin typeface="Times New Roman" pitchFamily="18" charset="0"/>
                <a:cs typeface="Times New Roman" pitchFamily="18" charset="0"/>
              </a:rPr>
              <a:t>keep in mind protection measures to be one of the maximum critical areas of airline business, regarding clients as well as employees. Therefore various structures need to be applied to guide safe business </a:t>
            </a:r>
            <a:r>
              <a:rPr lang="en-IN" sz="1600" dirty="0" smtClean="0">
                <a:latin typeface="Times New Roman" pitchFamily="18" charset="0"/>
                <a:cs typeface="Times New Roman" pitchFamily="18" charset="0"/>
              </a:rPr>
              <a:t>operations.</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340904622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8998"/>
          </a:xfrm>
        </p:spPr>
        <p:txBody>
          <a:bodyPr>
            <a:normAutofit fontScale="90000"/>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INTERPRETATION OF RESULTS</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229600" cy="4929411"/>
          </a:xfrm>
        </p:spPr>
        <p:txBody>
          <a:bodyPr>
            <a:normAutofit/>
          </a:bodyPr>
          <a:lstStyle/>
          <a:p>
            <a:pPr>
              <a:buFont typeface="Wingdings" pitchFamily="2" charset="2"/>
              <a:buChar char="ü"/>
            </a:pPr>
            <a:endParaRPr lang="en-IN" sz="18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CSR program in airline enterprise is an interesting topic to investigate since it’s far the surprisingly competitive and </a:t>
            </a:r>
            <a:r>
              <a:rPr lang="en-IN" sz="1600" dirty="0" err="1">
                <a:latin typeface="Times New Roman" pitchFamily="18" charset="0"/>
                <a:cs typeface="Times New Roman" pitchFamily="18" charset="0"/>
              </a:rPr>
              <a:t>pollutive</a:t>
            </a:r>
            <a:r>
              <a:rPr lang="en-IN" sz="1600" dirty="0">
                <a:latin typeface="Times New Roman" pitchFamily="18" charset="0"/>
                <a:cs typeface="Times New Roman" pitchFamily="18" charset="0"/>
              </a:rPr>
              <a:t> nature of the enterprise.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Behaving in an environmentally accountable way is a difficult task in airline </a:t>
            </a:r>
            <a:r>
              <a:rPr lang="en-IN" sz="1600" dirty="0" smtClean="0">
                <a:latin typeface="Times New Roman" pitchFamily="18" charset="0"/>
                <a:cs typeface="Times New Roman" pitchFamily="18" charset="0"/>
              </a:rPr>
              <a:t>sector.</a:t>
            </a:r>
          </a:p>
          <a:p>
            <a:pPr>
              <a:lnSpc>
                <a:spcPct val="150000"/>
              </a:lnSpc>
              <a:buFont typeface="Wingdings" pitchFamily="2" charset="2"/>
              <a:buChar char="ü"/>
            </a:pPr>
            <a:r>
              <a:rPr lang="en-IN" sz="1600" dirty="0">
                <a:latin typeface="Times New Roman" pitchFamily="18" charset="0"/>
                <a:cs typeface="Times New Roman" pitchFamily="18" charset="0"/>
              </a:rPr>
              <a:t>The prime principle driving force of this technique is technology and it means that specialize in improvements of lighter and greater aerodynamic airplanes, greater gas green engines and bio fuels which would lessen emission significantly</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a:latin typeface="Times New Roman" pitchFamily="18" charset="0"/>
                <a:cs typeface="Times New Roman" pitchFamily="18" charset="0"/>
              </a:rPr>
              <a:t>people become more privy to the social and environmental effects in their ingesting habits. </a:t>
            </a:r>
          </a:p>
        </p:txBody>
      </p:sp>
    </p:spTree>
    <p:extLst>
      <p:ext uri="{BB962C8B-B14F-4D97-AF65-F5344CB8AC3E}">
        <p14:creationId xmlns:p14="http://schemas.microsoft.com/office/powerpoint/2010/main" val="26214265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Industry</a:t>
            </a:r>
            <a:br>
              <a:rPr lang="en-IN" sz="1400" dirty="0">
                <a:solidFill>
                  <a:schemeClr val="bg1"/>
                </a:solidFill>
                <a:latin typeface="Times New Roman" pitchFamily="18" charset="0"/>
                <a:cs typeface="Times New Roman" pitchFamily="18" charset="0"/>
              </a:rPr>
            </a:br>
            <a:r>
              <a:rPr lang="en-IN" sz="1400" dirty="0" smtClean="0">
                <a:solidFill>
                  <a:schemeClr val="bg1"/>
                </a:solidFill>
                <a:latin typeface="Times New Roman" pitchFamily="18" charset="0"/>
                <a:cs typeface="Times New Roman" pitchFamily="18" charset="0"/>
              </a:rPr>
              <a:t/>
            </a:r>
            <a:br>
              <a:rPr lang="en-IN" sz="1400" dirty="0" smtClean="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CONCLUSION &amp; SCOPE OF FUTURE WORK</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smtClean="0">
                <a:latin typeface="Times New Roman" pitchFamily="18" charset="0"/>
                <a:cs typeface="Times New Roman" pitchFamily="18" charset="0"/>
              </a:rPr>
              <a:t/>
            </a:r>
            <a:br>
              <a:rPr lang="en-IN" sz="1400" dirty="0" smtClean="0">
                <a:latin typeface="Times New Roman" pitchFamily="18" charset="0"/>
                <a:cs typeface="Times New Roman" pitchFamily="18" charset="0"/>
              </a:rPr>
            </a:br>
            <a:endParaRPr lang="en-IN" sz="1400" dirty="0">
              <a:latin typeface="Times New Roman" pitchFamily="18" charset="0"/>
              <a:cs typeface="Times New Roman" pitchFamily="18" charset="0"/>
            </a:endParaRPr>
          </a:p>
        </p:txBody>
      </p:sp>
      <p:pic>
        <p:nvPicPr>
          <p:cNvPr id="4" name="Content Placeholder 3" descr="https://www.ccl.org/wp-content/uploads/2015/04/corporate-social-responsibility.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75856" y="1484785"/>
            <a:ext cx="2736304" cy="1656184"/>
          </a:xfrm>
          <a:prstGeom prst="rect">
            <a:avLst/>
          </a:prstGeom>
          <a:noFill/>
          <a:ln>
            <a:noFill/>
          </a:ln>
        </p:spPr>
      </p:pic>
      <p:sp>
        <p:nvSpPr>
          <p:cNvPr id="5" name="TextBox 4"/>
          <p:cNvSpPr txBox="1"/>
          <p:nvPr/>
        </p:nvSpPr>
        <p:spPr>
          <a:xfrm>
            <a:off x="1115616" y="3573016"/>
            <a:ext cx="7488832" cy="3465692"/>
          </a:xfrm>
          <a:prstGeom prst="rect">
            <a:avLst/>
          </a:prstGeom>
          <a:noFill/>
        </p:spPr>
        <p:txBody>
          <a:bodyPr wrap="square" rtlCol="0">
            <a:spAutoFit/>
          </a:bodyPr>
          <a:lstStyle/>
          <a:p>
            <a:pPr marL="285750" indent="-285750">
              <a:lnSpc>
                <a:spcPct val="150000"/>
              </a:lnSpc>
              <a:buFont typeface="Wingdings" pitchFamily="2" charset="2"/>
              <a:buChar char="ü"/>
            </a:pPr>
            <a:r>
              <a:rPr lang="en-IN" sz="1600" dirty="0">
                <a:latin typeface="Times New Roman" pitchFamily="18" charset="0"/>
                <a:cs typeface="Times New Roman" pitchFamily="18" charset="0"/>
              </a:rPr>
              <a:t>CSR is becoming a major initiative as a crucial tool inside the growth of multinational organisation and the improvement of 3rd international nations at some point of the globe. </a:t>
            </a:r>
            <a:endParaRPr lang="en-IN" sz="1600" dirty="0" smtClean="0">
              <a:latin typeface="Times New Roman" pitchFamily="18" charset="0"/>
              <a:cs typeface="Times New Roman" pitchFamily="18" charset="0"/>
            </a:endParaRPr>
          </a:p>
          <a:p>
            <a:pPr marL="285750" indent="-285750">
              <a:lnSpc>
                <a:spcPct val="150000"/>
              </a:lnSpc>
              <a:buFont typeface="Wingdings" pitchFamily="2" charset="2"/>
              <a:buChar char="ü"/>
            </a:pPr>
            <a:r>
              <a:rPr lang="en-IN" sz="1600" dirty="0">
                <a:latin typeface="Times New Roman" pitchFamily="18" charset="0"/>
                <a:cs typeface="Times New Roman" pitchFamily="18" charset="0"/>
              </a:rPr>
              <a:t>Inside the current years, the importance of CSR has been increasing immensely inside the airline industry. Even though in lots of aspects airline are nonetheless and behind in </a:t>
            </a:r>
            <a:r>
              <a:rPr lang="en-IN" sz="1600" dirty="0" err="1">
                <a:latin typeface="Times New Roman" pitchFamily="18" charset="0"/>
                <a:cs typeface="Times New Roman" pitchFamily="18" charset="0"/>
              </a:rPr>
              <a:t>comparision</a:t>
            </a:r>
            <a:r>
              <a:rPr lang="en-IN" sz="1600" dirty="0">
                <a:latin typeface="Times New Roman" pitchFamily="18" charset="0"/>
                <a:cs typeface="Times New Roman" pitchFamily="18" charset="0"/>
              </a:rPr>
              <a:t> to other industries, it has been made obvious that environmentalism and social duty troubles will simplest growth in importance in the coming years and a long time</a:t>
            </a:r>
            <a:r>
              <a:rPr lang="en-IN" dirty="0"/>
              <a:t>.</a:t>
            </a:r>
          </a:p>
          <a:p>
            <a:pPr marL="285750" indent="-285750">
              <a:lnSpc>
                <a:spcPct val="150000"/>
              </a:lnSpc>
              <a:buFont typeface="Wingdings" pitchFamily="2" charset="2"/>
              <a:buChar char="ü"/>
            </a:pPr>
            <a:endParaRPr lang="en-IN" dirty="0"/>
          </a:p>
        </p:txBody>
      </p:sp>
    </p:spTree>
    <p:extLst>
      <p:ext uri="{BB962C8B-B14F-4D97-AF65-F5344CB8AC3E}">
        <p14:creationId xmlns:p14="http://schemas.microsoft.com/office/powerpoint/2010/main" val="42695929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400" b="1" u="sng" dirty="0">
                <a:solidFill>
                  <a:schemeClr val="tx1">
                    <a:lumMod val="75000"/>
                    <a:lumOff val="25000"/>
                  </a:schemeClr>
                </a:solidFill>
                <a:latin typeface="Times New Roman" pitchFamily="18" charset="0"/>
                <a:cs typeface="Times New Roman" pitchFamily="18" charset="0"/>
              </a:rPr>
              <a:t>CONCLUSION </a:t>
            </a:r>
            <a:r>
              <a:rPr lang="en-IN" sz="2400" b="1" u="sng" dirty="0">
                <a:latin typeface="Times New Roman" pitchFamily="18" charset="0"/>
                <a:cs typeface="Times New Roman" pitchFamily="18" charset="0"/>
              </a:rPr>
              <a:t>&amp; SCOPE OF FUTURE WORK</a:t>
            </a:r>
            <a:r>
              <a:rPr lang="en-IN" sz="1000" dirty="0">
                <a:solidFill>
                  <a:schemeClr val="bg1"/>
                </a:solidFill>
                <a:latin typeface="Times New Roman" pitchFamily="18" charset="0"/>
                <a:cs typeface="Times New Roman" pitchFamily="18" charset="0"/>
              </a:rPr>
              <a:t/>
            </a:r>
            <a:br>
              <a:rPr lang="en-IN" sz="1000" dirty="0">
                <a:solidFill>
                  <a:schemeClr val="bg1"/>
                </a:solidFill>
                <a:latin typeface="Times New Roman" pitchFamily="18" charset="0"/>
                <a:cs typeface="Times New Roman" pitchFamily="18" charset="0"/>
              </a:rPr>
            </a:br>
            <a:r>
              <a:rPr lang="en-IN" sz="1000" dirty="0">
                <a:latin typeface="Times New Roman" pitchFamily="18" charset="0"/>
                <a:cs typeface="Times New Roman" pitchFamily="18" charset="0"/>
              </a:rPr>
              <a:t/>
            </a:r>
            <a:br>
              <a:rPr lang="en-IN" sz="1000" dirty="0">
                <a:latin typeface="Times New Roman" pitchFamily="18" charset="0"/>
                <a:cs typeface="Times New Roman" pitchFamily="18" charset="0"/>
              </a:rPr>
            </a:b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41168"/>
          </a:xfrm>
        </p:spPr>
        <p:txBody>
          <a:bodyPr>
            <a:normAutofit/>
          </a:bodyPr>
          <a:lstStyle/>
          <a:p>
            <a:pPr>
              <a:lnSpc>
                <a:spcPct val="150000"/>
              </a:lnSpc>
              <a:buFont typeface="Wingdings" pitchFamily="2" charset="2"/>
              <a:buChar char="ü"/>
            </a:pPr>
            <a:r>
              <a:rPr lang="en-IN" sz="1600" dirty="0">
                <a:latin typeface="Times New Roman" pitchFamily="18" charset="0"/>
                <a:cs typeface="Times New Roman" pitchFamily="18" charset="0"/>
              </a:rPr>
              <a:t>Even though the idea that airline industry contributes dramatically to the worldwide </a:t>
            </a:r>
            <a:r>
              <a:rPr lang="en-IN" sz="1600" dirty="0" smtClean="0">
                <a:latin typeface="Times New Roman" pitchFamily="18" charset="0"/>
                <a:cs typeface="Times New Roman" pitchFamily="18" charset="0"/>
              </a:rPr>
              <a:t>co2 emissions </a:t>
            </a:r>
            <a:r>
              <a:rPr lang="en-IN" sz="1600" dirty="0">
                <a:latin typeface="Times New Roman" pitchFamily="18" charset="0"/>
                <a:cs typeface="Times New Roman" pitchFamily="18" charset="0"/>
              </a:rPr>
              <a:t>has been widely publicized in media and through positive environmental activist agencies, surprisingly the element of global emissions released isn't higher than 2-3</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a:latin typeface="Times New Roman" pitchFamily="18" charset="0"/>
                <a:cs typeface="Times New Roman" pitchFamily="18" charset="0"/>
              </a:rPr>
              <a:t>unexpected that airways face a lot strain to be environmentally friendly although the actual contribution is located the thesis subject matter to be quite exciting due to the increasing visibility of environmental and social troubles in nowadays media and commercial enterprise international</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The strain from EU [European Commission Directorate – General for climate action] to reduce the </a:t>
            </a:r>
            <a:r>
              <a:rPr lang="en-IN" sz="1600" dirty="0" err="1">
                <a:latin typeface="Times New Roman" pitchFamily="18" charset="0"/>
                <a:cs typeface="Times New Roman" pitchFamily="18" charset="0"/>
              </a:rPr>
              <a:t>carbondioxide</a:t>
            </a:r>
            <a:r>
              <a:rPr lang="en-IN" sz="1600" dirty="0">
                <a:latin typeface="Times New Roman" pitchFamily="18" charset="0"/>
                <a:cs typeface="Times New Roman" pitchFamily="18" charset="0"/>
              </a:rPr>
              <a:t> emission is a proof that the airline enterprise and IATA   dedicated to achieving carbon neutral increase by 2019-20.Therefore, Airways begin implementing complete CSR strategies. </a:t>
            </a:r>
            <a:endParaRPr lang="en-IN" sz="1600" dirty="0" smtClean="0">
              <a:latin typeface="Times New Roman" pitchFamily="18" charset="0"/>
              <a:cs typeface="Times New Roman" pitchFamily="18" charset="0"/>
            </a:endParaRPr>
          </a:p>
          <a:p>
            <a:pPr marL="0" indent="0">
              <a:lnSpc>
                <a:spcPct val="150000"/>
              </a:lnSpc>
              <a:buNone/>
            </a:pPr>
            <a:endParaRPr lang="en-IN" sz="1800" dirty="0">
              <a:latin typeface="Times New Roman" pitchFamily="18" charset="0"/>
              <a:cs typeface="Times New Roman" pitchFamily="18" charset="0"/>
            </a:endParaRPr>
          </a:p>
        </p:txBody>
      </p:sp>
    </p:spTree>
    <p:extLst>
      <p:ext uri="{BB962C8B-B14F-4D97-AF65-F5344CB8AC3E}">
        <p14:creationId xmlns:p14="http://schemas.microsoft.com/office/powerpoint/2010/main" val="1008085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Industry</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400" b="1" u="sng" dirty="0">
                <a:solidFill>
                  <a:schemeClr val="tx1">
                    <a:lumMod val="75000"/>
                    <a:lumOff val="25000"/>
                  </a:schemeClr>
                </a:solidFill>
                <a:latin typeface="Times New Roman" pitchFamily="18" charset="0"/>
                <a:cs typeface="Times New Roman" pitchFamily="18" charset="0"/>
              </a:rPr>
              <a:t>CONCLUSION </a:t>
            </a:r>
            <a:r>
              <a:rPr lang="en-IN" sz="2400" b="1" u="sng" dirty="0">
                <a:latin typeface="Times New Roman" pitchFamily="18" charset="0"/>
                <a:cs typeface="Times New Roman" pitchFamily="18" charset="0"/>
              </a:rPr>
              <a:t>&amp; SCOPE OF FUTURE WORK</a:t>
            </a:r>
            <a:r>
              <a:rPr lang="en-IN" sz="1000" dirty="0">
                <a:solidFill>
                  <a:schemeClr val="bg1"/>
                </a:solidFill>
                <a:latin typeface="Times New Roman" pitchFamily="18" charset="0"/>
                <a:cs typeface="Times New Roman" pitchFamily="18" charset="0"/>
              </a:rPr>
              <a:t/>
            </a:r>
            <a:br>
              <a:rPr lang="en-IN" sz="1000" dirty="0">
                <a:solidFill>
                  <a:schemeClr val="bg1"/>
                </a:solidFill>
                <a:latin typeface="Times New Roman" pitchFamily="18" charset="0"/>
                <a:cs typeface="Times New Roman" pitchFamily="18" charset="0"/>
              </a:rPr>
            </a:br>
            <a:endParaRPr lang="en-IN" sz="1400" dirty="0"/>
          </a:p>
        </p:txBody>
      </p:sp>
      <p:sp>
        <p:nvSpPr>
          <p:cNvPr id="3" name="Content Placeholder 2"/>
          <p:cNvSpPr>
            <a:spLocks noGrp="1"/>
          </p:cNvSpPr>
          <p:nvPr>
            <p:ph idx="1"/>
          </p:nvPr>
        </p:nvSpPr>
        <p:spPr>
          <a:xfrm>
            <a:off x="457200" y="1600200"/>
            <a:ext cx="8229600" cy="5069160"/>
          </a:xfrm>
        </p:spPr>
        <p:txBody>
          <a:bodyPr>
            <a:normAutofit/>
          </a:bodyPr>
          <a:lstStyle/>
          <a:p>
            <a:pPr>
              <a:lnSpc>
                <a:spcPct val="150000"/>
              </a:lnSpc>
              <a:buFont typeface="Wingdings" pitchFamily="2" charset="2"/>
              <a:buChar char="ü"/>
            </a:pPr>
            <a:r>
              <a:rPr lang="en-IN" sz="1600" dirty="0">
                <a:latin typeface="Times New Roman" pitchFamily="18" charset="0"/>
                <a:cs typeface="Times New Roman" pitchFamily="18" charset="0"/>
              </a:rPr>
              <a:t>This research built an assessment version for airways to look at the inter- courting amongst CSR strategies.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Therefore, it’s far projected that progressive and accountable organisations will keep to work properly in future as their moves have an effect on the buying behaviour of customers and also aircrafts grow to greater environmental friendly and more green in coming years.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Fitness and protection programs must include identity of modern and ability hazards and measures for preventing and </a:t>
            </a:r>
            <a:r>
              <a:rPr lang="en-IN" sz="1600" dirty="0" smtClean="0">
                <a:latin typeface="Times New Roman" pitchFamily="18" charset="0"/>
                <a:cs typeface="Times New Roman" pitchFamily="18" charset="0"/>
              </a:rPr>
              <a:t>controlling </a:t>
            </a:r>
            <a:r>
              <a:rPr lang="en-IN" sz="1600" dirty="0">
                <a:latin typeface="Times New Roman" pitchFamily="18" charset="0"/>
                <a:cs typeface="Times New Roman" pitchFamily="18" charset="0"/>
              </a:rPr>
              <a:t>hazards which include adapting first class practices and schooling strategies. </a:t>
            </a:r>
            <a:endParaRPr lang="en-IN" sz="1600" dirty="0" smtClean="0">
              <a:latin typeface="Times New Roman" pitchFamily="18" charset="0"/>
              <a:cs typeface="Times New Roman" pitchFamily="18" charset="0"/>
            </a:endParaRPr>
          </a:p>
          <a:p>
            <a:pPr marL="0" indent="0">
              <a:lnSpc>
                <a:spcPct val="150000"/>
              </a:lnSpc>
              <a:buNone/>
            </a:pPr>
            <a:r>
              <a:rPr lang="en-IN" sz="1600" dirty="0" smtClean="0">
                <a:latin typeface="Times New Roman" pitchFamily="18" charset="0"/>
                <a:cs typeface="Times New Roman" pitchFamily="18" charset="0"/>
              </a:rPr>
              <a:t>      Social and Economic Implication: </a:t>
            </a:r>
          </a:p>
          <a:p>
            <a:pPr lvl="0">
              <a:lnSpc>
                <a:spcPct val="150000"/>
              </a:lnSpc>
              <a:buFont typeface="Wingdings" pitchFamily="2" charset="2"/>
              <a:buChar char="ü"/>
            </a:pPr>
            <a:r>
              <a:rPr lang="en-IN" sz="1600" dirty="0"/>
              <a:t>Initiatives like equal chances for individuals with disabilities such as deaf, blind, handicapped etc. and inclusion of ladies in control are shaping the manner the enterprise is appeared nowadays.</a:t>
            </a:r>
          </a:p>
          <a:p>
            <a:pPr marL="0" indent="0">
              <a:lnSpc>
                <a:spcPct val="150000"/>
              </a:lnSpc>
              <a:buNone/>
            </a:pP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174420181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52128"/>
          </a:xfrm>
        </p:spPr>
        <p:txBody>
          <a:bodyPr>
            <a:normAutofit fontScale="90000"/>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400" b="1" u="sng" dirty="0">
                <a:solidFill>
                  <a:schemeClr val="tx1">
                    <a:lumMod val="75000"/>
                    <a:lumOff val="25000"/>
                  </a:schemeClr>
                </a:solidFill>
                <a:latin typeface="Times New Roman" pitchFamily="18" charset="0"/>
                <a:cs typeface="Times New Roman" pitchFamily="18" charset="0"/>
              </a:rPr>
              <a:t>CONCLUSION </a:t>
            </a:r>
            <a:r>
              <a:rPr lang="en-IN" sz="2400" b="1" u="sng" dirty="0">
                <a:latin typeface="Times New Roman" pitchFamily="18" charset="0"/>
                <a:cs typeface="Times New Roman" pitchFamily="18" charset="0"/>
              </a:rPr>
              <a:t>&amp; SCOPE OF FUTURE WORK</a:t>
            </a:r>
            <a:r>
              <a:rPr lang="en-IN" sz="2400" dirty="0">
                <a:solidFill>
                  <a:schemeClr val="bg1"/>
                </a:solidFill>
                <a:latin typeface="Times New Roman" pitchFamily="18" charset="0"/>
                <a:cs typeface="Times New Roman" pitchFamily="18" charset="0"/>
              </a:rPr>
              <a:t/>
            </a:r>
            <a:br>
              <a:rPr lang="en-IN" sz="2400" dirty="0">
                <a:solidFill>
                  <a:schemeClr val="bg1"/>
                </a:solidFill>
                <a:latin typeface="Times New Roman" pitchFamily="18" charset="0"/>
                <a:cs typeface="Times New Roman" pitchFamily="18" charset="0"/>
              </a:rPr>
            </a:b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229600" cy="5472608"/>
          </a:xfrm>
        </p:spPr>
        <p:txBody>
          <a:bodyPr>
            <a:normAutofit lnSpcReduction="10000"/>
          </a:bodyPr>
          <a:lstStyle/>
          <a:p>
            <a:pPr lvl="0">
              <a:lnSpc>
                <a:spcPct val="150000"/>
              </a:lnSpc>
              <a:buFont typeface="Wingdings" pitchFamily="2" charset="2"/>
              <a:buChar char="ü"/>
            </a:pPr>
            <a:r>
              <a:rPr lang="en-IN" sz="1600" dirty="0"/>
              <a:t>Environmental educational programmes have been implemented by many airlines to make personnel greater aware of the benefits of being social responsible</a:t>
            </a:r>
            <a:r>
              <a:rPr lang="en-IN" sz="1600" dirty="0" smtClean="0"/>
              <a:t>.</a:t>
            </a:r>
            <a:endParaRPr lang="en-IN" sz="1600" dirty="0"/>
          </a:p>
          <a:p>
            <a:pPr>
              <a:lnSpc>
                <a:spcPct val="150000"/>
              </a:lnSpc>
              <a:buFont typeface="Wingdings" pitchFamily="2" charset="2"/>
              <a:buChar char="ü"/>
            </a:pPr>
            <a:r>
              <a:rPr lang="en-IN" sz="1600" dirty="0"/>
              <a:t>To minimize child labour and protect children from human trafficking and other dirty practices in developing nations.</a:t>
            </a:r>
          </a:p>
          <a:p>
            <a:pPr lvl="0">
              <a:lnSpc>
                <a:spcPct val="150000"/>
              </a:lnSpc>
              <a:buFont typeface="Wingdings" pitchFamily="2" charset="2"/>
              <a:buChar char="ü"/>
            </a:pPr>
            <a:r>
              <a:rPr lang="en-IN" sz="1600" dirty="0"/>
              <a:t>Finally, The financial contribution of airlines to sponsor NGOs (Non-Governmental Organisations) to perform humanitarian tasks in growing countries.</a:t>
            </a:r>
          </a:p>
          <a:p>
            <a:pPr marL="0" indent="0">
              <a:lnSpc>
                <a:spcPct val="150000"/>
              </a:lnSpc>
              <a:buNone/>
            </a:pPr>
            <a:r>
              <a:rPr lang="en-IN" sz="1600" dirty="0" smtClean="0">
                <a:latin typeface="Times New Roman" pitchFamily="18" charset="0"/>
                <a:cs typeface="Times New Roman" pitchFamily="18" charset="0"/>
              </a:rPr>
              <a:t>The Environment: </a:t>
            </a:r>
          </a:p>
          <a:p>
            <a:pPr>
              <a:lnSpc>
                <a:spcPct val="150000"/>
              </a:lnSpc>
              <a:buFont typeface="Wingdings" pitchFamily="2" charset="2"/>
              <a:buChar char="ü"/>
            </a:pPr>
            <a:r>
              <a:rPr lang="en-IN" sz="1600" dirty="0"/>
              <a:t>To lessen the fuel intake utilized in aircrafts.</a:t>
            </a:r>
          </a:p>
          <a:p>
            <a:pPr lvl="0">
              <a:lnSpc>
                <a:spcPct val="150000"/>
              </a:lnSpc>
              <a:buFont typeface="Wingdings" pitchFamily="2" charset="2"/>
              <a:buChar char="ü"/>
            </a:pPr>
            <a:r>
              <a:rPr lang="en-IN" sz="1600" dirty="0"/>
              <a:t>Introduction of new green fuel aircrafts and sponsorships of research initiatives to minimize </a:t>
            </a:r>
            <a:r>
              <a:rPr lang="en-IN" sz="1600" dirty="0" err="1"/>
              <a:t>carbondioxide</a:t>
            </a:r>
            <a:r>
              <a:rPr lang="en-IN" sz="1600" dirty="0"/>
              <a:t> (co</a:t>
            </a:r>
            <a:r>
              <a:rPr lang="en-IN" sz="1600" baseline="-25000" dirty="0"/>
              <a:t>2</a:t>
            </a:r>
            <a:r>
              <a:rPr lang="en-IN" sz="1600" dirty="0"/>
              <a:t>) emission are on- going.</a:t>
            </a:r>
          </a:p>
          <a:p>
            <a:pPr lvl="0">
              <a:lnSpc>
                <a:spcPct val="150000"/>
              </a:lnSpc>
              <a:buFont typeface="Wingdings" pitchFamily="2" charset="2"/>
              <a:buChar char="ü"/>
            </a:pPr>
            <a:r>
              <a:rPr lang="en-IN" sz="1600" dirty="0"/>
              <a:t>To minimise noise and different environmental hazards which affect the nature and local communities.</a:t>
            </a:r>
          </a:p>
          <a:p>
            <a:pPr>
              <a:lnSpc>
                <a:spcPct val="150000"/>
              </a:lnSpc>
              <a:buFont typeface="Wingdings" pitchFamily="2" charset="2"/>
              <a:buChar char="ü"/>
            </a:pPr>
            <a:r>
              <a:rPr lang="en-IN" sz="1600" dirty="0"/>
              <a:t>Usage of paper boarding pass have been reduced by the introduction of CUSS (Common User Self-Service </a:t>
            </a:r>
            <a:r>
              <a:rPr lang="en-IN" sz="1600" dirty="0" smtClean="0"/>
              <a:t>System), E-Tickets </a:t>
            </a:r>
            <a:r>
              <a:rPr lang="en-IN" sz="1600" dirty="0"/>
              <a:t>and online checking.</a:t>
            </a:r>
          </a:p>
          <a:p>
            <a:pPr>
              <a:lnSpc>
                <a:spcPct val="150000"/>
              </a:lnSpc>
              <a:buFont typeface="Wingdings" pitchFamily="2" charset="2"/>
              <a:buChar char="ü"/>
            </a:pP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32535021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296144"/>
          </a:xfrm>
        </p:spPr>
        <p:txBody>
          <a:bodyPr>
            <a:norm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APPENDIX</a:t>
            </a:r>
            <a:r>
              <a:rPr lang="en-IN" sz="1400" b="1" u="sng" dirty="0" smtClean="0">
                <a:solidFill>
                  <a:schemeClr val="bg1"/>
                </a:solidFill>
                <a:latin typeface="Times New Roman" pitchFamily="18" charset="0"/>
                <a:cs typeface="Times New Roman" pitchFamily="18" charset="0"/>
              </a:rPr>
              <a:t/>
            </a:r>
            <a:br>
              <a:rPr lang="en-IN" sz="1400" b="1" u="sng" dirty="0" smtClean="0">
                <a:solidFill>
                  <a:schemeClr val="bg1"/>
                </a:solidFill>
                <a:latin typeface="Times New Roman" pitchFamily="18" charset="0"/>
                <a:cs typeface="Times New Roman" pitchFamily="18" charset="0"/>
              </a:rPr>
            </a:br>
            <a:endParaRPr lang="en-IN" sz="14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96752"/>
            <a:ext cx="8229600" cy="5400600"/>
          </a:xfrm>
        </p:spPr>
        <p:txBody>
          <a:bodyPr>
            <a:normAutofit/>
          </a:bodyPr>
          <a:lstStyle/>
          <a:p>
            <a:pPr marL="0" indent="0">
              <a:buNone/>
            </a:pPr>
            <a:r>
              <a:rPr lang="en-IN" sz="1600" dirty="0" smtClean="0">
                <a:latin typeface="Times New Roman" pitchFamily="18" charset="0"/>
                <a:cs typeface="Times New Roman" pitchFamily="18" charset="0"/>
              </a:rPr>
              <a:t>WEBSITES:</a:t>
            </a:r>
          </a:p>
          <a:p>
            <a:pPr>
              <a:buFont typeface="Wingdings" pitchFamily="2" charset="2"/>
              <a:buChar char="ü"/>
            </a:pPr>
            <a:r>
              <a:rPr lang="en-IN" sz="1600" dirty="0" smtClean="0">
                <a:latin typeface="Times New Roman" pitchFamily="18" charset="0"/>
                <a:cs typeface="Times New Roman" pitchFamily="18" charset="0"/>
                <a:hlinkClick r:id="rId2"/>
              </a:rPr>
              <a:t>https://www.google.com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3"/>
              </a:rPr>
              <a:t>https://www.cambridge.org</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4"/>
              </a:rPr>
              <a:t>www.mdpi.com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5"/>
              </a:rPr>
              <a:t>https://core.ac.uk</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6"/>
              </a:rPr>
              <a:t>https://ntrs.nasa.gov</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7"/>
              </a:rPr>
              <a:t>https://www.tandfonline.com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8"/>
              </a:rPr>
              <a:t>www.geocities.ws</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9"/>
              </a:rPr>
              <a:t>https://www.sciencedirect.com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10"/>
              </a:rPr>
              <a:t>https://www.resaerchgate.net</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11"/>
              </a:rPr>
              <a:t>https://www.emeraldinsight.com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hlinkClick r:id="rId12"/>
              </a:rPr>
              <a:t>https://www.jal.com</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endParaRPr lang="en-IN" sz="1600" dirty="0" smtClean="0">
              <a:latin typeface="Times New Roman" pitchFamily="18" charset="0"/>
              <a:cs typeface="Times New Roman" pitchFamily="18" charset="0"/>
            </a:endParaRPr>
          </a:p>
          <a:p>
            <a:pPr>
              <a:lnSpc>
                <a:spcPct val="150000"/>
              </a:lnSpc>
              <a:buFont typeface="Wingdings" pitchFamily="2" charset="2"/>
              <a:buChar char="ü"/>
            </a:pPr>
            <a:endParaRPr lang="en-IN" sz="1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7084500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2564904"/>
            <a:ext cx="7056784" cy="1015663"/>
          </a:xfrm>
          <a:prstGeom prst="rect">
            <a:avLst/>
          </a:prstGeom>
          <a:noFill/>
        </p:spPr>
        <p:txBody>
          <a:bodyPr wrap="square" rtlCol="0">
            <a:spAutoFit/>
          </a:bodyPr>
          <a:lstStyle/>
          <a:p>
            <a:pPr algn="ctr"/>
            <a:r>
              <a:rPr lang="en-IN" sz="6000" dirty="0" smtClean="0">
                <a:latin typeface="Times New Roman" pitchFamily="18" charset="0"/>
                <a:cs typeface="Times New Roman" pitchFamily="18" charset="0"/>
              </a:rPr>
              <a:t>THANK YOU....</a:t>
            </a:r>
            <a:endParaRPr lang="en-IN" sz="6000" dirty="0">
              <a:latin typeface="Times New Roman" pitchFamily="18" charset="0"/>
              <a:cs typeface="Times New Roman" pitchFamily="18" charset="0"/>
            </a:endParaRPr>
          </a:p>
        </p:txBody>
      </p:sp>
      <p:sp>
        <p:nvSpPr>
          <p:cNvPr id="6" name="TextBox 5"/>
          <p:cNvSpPr txBox="1"/>
          <p:nvPr/>
        </p:nvSpPr>
        <p:spPr>
          <a:xfrm>
            <a:off x="827584" y="260648"/>
            <a:ext cx="7632848" cy="954107"/>
          </a:xfrm>
          <a:prstGeom prst="rect">
            <a:avLst/>
          </a:prstGeom>
          <a:noFill/>
        </p:spPr>
        <p:txBody>
          <a:bodyPr wrap="square" rtlCol="0">
            <a:spAutoFit/>
          </a:bodyPr>
          <a:lstStyle/>
          <a:p>
            <a:pPr algn="ctr"/>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Industry</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endParaRPr lang="en-IN" sz="1400" dirty="0"/>
          </a:p>
        </p:txBody>
      </p:sp>
    </p:spTree>
    <p:extLst>
      <p:ext uri="{BB962C8B-B14F-4D97-AF65-F5344CB8AC3E}">
        <p14:creationId xmlns:p14="http://schemas.microsoft.com/office/powerpoint/2010/main" val="22140995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87208" cy="1143000"/>
          </a:xfrm>
        </p:spPr>
        <p:txBody>
          <a:bodyPr>
            <a:normAutofit fontScale="90000"/>
          </a:bodyPr>
          <a:lstStyle/>
          <a:p>
            <a:r>
              <a:rPr lang="en-IN" sz="1600" dirty="0" smtClean="0">
                <a:solidFill>
                  <a:schemeClr val="bg1"/>
                </a:solidFill>
                <a:latin typeface="Times New Roman" pitchFamily="18" charset="0"/>
                <a:cs typeface="Times New Roman" pitchFamily="18" charset="0"/>
              </a:rPr>
              <a:t>Dissertation: </a:t>
            </a:r>
            <a:r>
              <a:rPr lang="en-IN" sz="1600" dirty="0" err="1" smtClean="0">
                <a:solidFill>
                  <a:schemeClr val="bg1"/>
                </a:solidFill>
                <a:latin typeface="Times New Roman" pitchFamily="18" charset="0"/>
                <a:cs typeface="Times New Roman" pitchFamily="18" charset="0"/>
              </a:rPr>
              <a:t>Tesni</a:t>
            </a:r>
            <a:r>
              <a:rPr lang="en-IN" sz="1600" dirty="0" smtClean="0">
                <a:solidFill>
                  <a:schemeClr val="bg1"/>
                </a:solidFill>
                <a:latin typeface="Times New Roman" pitchFamily="18" charset="0"/>
                <a:cs typeface="Times New Roman" pitchFamily="18" charset="0"/>
              </a:rPr>
              <a:t> </a:t>
            </a:r>
            <a:r>
              <a:rPr lang="en-IN" sz="1600" dirty="0" err="1" smtClean="0">
                <a:solidFill>
                  <a:schemeClr val="bg1"/>
                </a:solidFill>
                <a:latin typeface="Times New Roman" pitchFamily="18" charset="0"/>
                <a:cs typeface="Times New Roman" pitchFamily="18" charset="0"/>
              </a:rPr>
              <a:t>Tenson</a:t>
            </a: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600" dirty="0" smtClean="0">
                <a:solidFill>
                  <a:schemeClr val="bg1"/>
                </a:solidFill>
                <a:latin typeface="Times New Roman" pitchFamily="18" charset="0"/>
                <a:cs typeface="Times New Roman" pitchFamily="18" charset="0"/>
              </a:rPr>
              <a:t>Dissertation Topic : Importance of Corporate Social Responsibility In Aviation Industry                                 </a:t>
            </a:r>
            <a:r>
              <a:rPr lang="en-IN" sz="1600" dirty="0" smtClean="0">
                <a:latin typeface="Times New Roman" pitchFamily="18" charset="0"/>
                <a:cs typeface="Times New Roman" pitchFamily="18" charset="0"/>
              </a:rPr>
              <a:t>               </a:t>
            </a:r>
            <a:r>
              <a:rPr lang="en-IN" sz="1600" b="1" u="sng" dirty="0" smtClean="0">
                <a:latin typeface="Times New Roman" pitchFamily="18" charset="0"/>
                <a:cs typeface="Times New Roman" pitchFamily="18" charset="0"/>
              </a:rPr>
              <a:t/>
            </a:r>
            <a:br>
              <a:rPr lang="en-IN" sz="1600" b="1" u="sng" dirty="0" smtClean="0">
                <a:latin typeface="Times New Roman" pitchFamily="18" charset="0"/>
                <a:cs typeface="Times New Roman" pitchFamily="18" charset="0"/>
              </a:rPr>
            </a:br>
            <a:r>
              <a:rPr lang="en-IN" sz="1600" b="1" u="sng" dirty="0">
                <a:latin typeface="Times New Roman" pitchFamily="18" charset="0"/>
                <a:cs typeface="Times New Roman" pitchFamily="18" charset="0"/>
              </a:rPr>
              <a:t/>
            </a:r>
            <a:br>
              <a:rPr lang="en-IN" sz="1600" b="1" u="sng" dirty="0">
                <a:latin typeface="Times New Roman" pitchFamily="18" charset="0"/>
                <a:cs typeface="Times New Roman" pitchFamily="18" charset="0"/>
              </a:rPr>
            </a:br>
            <a:r>
              <a:rPr lang="en-IN" sz="2400" b="1" u="sng" dirty="0" smtClean="0">
                <a:latin typeface="Times New Roman" pitchFamily="18" charset="0"/>
                <a:cs typeface="Times New Roman" pitchFamily="18" charset="0"/>
              </a:rPr>
              <a:t>CONTENTS</a:t>
            </a:r>
            <a:endParaRPr lang="en-IN" sz="24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ü"/>
            </a:pPr>
            <a:r>
              <a:rPr lang="en-IN" sz="2000" dirty="0" smtClean="0">
                <a:latin typeface="Times New Roman" pitchFamily="18" charset="0"/>
                <a:cs typeface="Times New Roman" pitchFamily="18" charset="0"/>
              </a:rPr>
              <a:t>Executive summary</a:t>
            </a:r>
          </a:p>
          <a:p>
            <a:pPr>
              <a:lnSpc>
                <a:spcPct val="150000"/>
              </a:lnSpc>
              <a:buFont typeface="Wingdings" pitchFamily="2" charset="2"/>
              <a:buChar char="ü"/>
            </a:pPr>
            <a:r>
              <a:rPr lang="en-IN" sz="2000" dirty="0" smtClean="0">
                <a:latin typeface="Times New Roman" pitchFamily="18" charset="0"/>
                <a:cs typeface="Times New Roman" pitchFamily="18" charset="0"/>
              </a:rPr>
              <a:t>Chapter 1 : Introduction</a:t>
            </a:r>
          </a:p>
          <a:p>
            <a:pPr>
              <a:lnSpc>
                <a:spcPct val="150000"/>
              </a:lnSpc>
              <a:buFont typeface="Wingdings" pitchFamily="2" charset="2"/>
              <a:buChar char="ü"/>
            </a:pPr>
            <a:r>
              <a:rPr lang="en-IN" sz="2000" dirty="0" smtClean="0">
                <a:latin typeface="Times New Roman" pitchFamily="18" charset="0"/>
                <a:cs typeface="Times New Roman" pitchFamily="18" charset="0"/>
              </a:rPr>
              <a:t>Chapter 2 : Literature Review</a:t>
            </a:r>
          </a:p>
          <a:p>
            <a:pPr>
              <a:lnSpc>
                <a:spcPct val="150000"/>
              </a:lnSpc>
              <a:buFont typeface="Wingdings" pitchFamily="2" charset="2"/>
              <a:buChar char="ü"/>
            </a:pPr>
            <a:r>
              <a:rPr lang="en-IN" sz="2000" dirty="0" smtClean="0">
                <a:latin typeface="Times New Roman" pitchFamily="18" charset="0"/>
                <a:cs typeface="Times New Roman" pitchFamily="18" charset="0"/>
              </a:rPr>
              <a:t>Chapter 3 : Research Design, Methodology &amp; Plan</a:t>
            </a:r>
          </a:p>
          <a:p>
            <a:pPr>
              <a:lnSpc>
                <a:spcPct val="150000"/>
              </a:lnSpc>
              <a:buFont typeface="Wingdings" pitchFamily="2" charset="2"/>
              <a:buChar char="ü"/>
            </a:pPr>
            <a:r>
              <a:rPr lang="en-IN" sz="2000" dirty="0" smtClean="0">
                <a:latin typeface="Times New Roman" pitchFamily="18" charset="0"/>
                <a:cs typeface="Times New Roman" pitchFamily="18" charset="0"/>
              </a:rPr>
              <a:t>Chapter 4 : Findings &amp; Analysis</a:t>
            </a:r>
          </a:p>
          <a:p>
            <a:pPr>
              <a:lnSpc>
                <a:spcPct val="150000"/>
              </a:lnSpc>
              <a:buFont typeface="Wingdings" pitchFamily="2" charset="2"/>
              <a:buChar char="ü"/>
            </a:pPr>
            <a:r>
              <a:rPr lang="en-IN" sz="2000" dirty="0" smtClean="0">
                <a:latin typeface="Times New Roman" pitchFamily="18" charset="0"/>
                <a:cs typeface="Times New Roman" pitchFamily="18" charset="0"/>
              </a:rPr>
              <a:t>Chapter 5 : Interpretation of results</a:t>
            </a:r>
          </a:p>
          <a:p>
            <a:pPr>
              <a:lnSpc>
                <a:spcPct val="150000"/>
              </a:lnSpc>
              <a:buFont typeface="Wingdings" pitchFamily="2" charset="2"/>
              <a:buChar char="ü"/>
            </a:pPr>
            <a:r>
              <a:rPr lang="en-IN" sz="2000" dirty="0" smtClean="0">
                <a:latin typeface="Times New Roman" pitchFamily="18" charset="0"/>
                <a:cs typeface="Times New Roman" pitchFamily="18" charset="0"/>
              </a:rPr>
              <a:t>Chapter 6 : Conclusion &amp; Scope of Future Work</a:t>
            </a:r>
          </a:p>
          <a:p>
            <a:pPr>
              <a:lnSpc>
                <a:spcPct val="150000"/>
              </a:lnSpc>
              <a:buFont typeface="Wingdings" pitchFamily="2" charset="2"/>
              <a:buChar char="ü"/>
            </a:pPr>
            <a:r>
              <a:rPr lang="en-IN" sz="2000" dirty="0" smtClean="0">
                <a:latin typeface="Times New Roman" pitchFamily="18" charset="0"/>
                <a:cs typeface="Times New Roman" pitchFamily="18" charset="0"/>
              </a:rPr>
              <a:t>Appendix</a:t>
            </a:r>
          </a:p>
        </p:txBody>
      </p:sp>
    </p:spTree>
    <p:extLst>
      <p:ext uri="{BB962C8B-B14F-4D97-AF65-F5344CB8AC3E}">
        <p14:creationId xmlns:p14="http://schemas.microsoft.com/office/powerpoint/2010/main" val="33234166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80120"/>
          </a:xfrm>
        </p:spPr>
        <p:txBody>
          <a:bodyPr>
            <a:normAutofit fontScale="90000"/>
          </a:bodyPr>
          <a:lstStyle/>
          <a:p>
            <a:r>
              <a:rPr lang="en-IN" sz="1600" dirty="0">
                <a:solidFill>
                  <a:schemeClr val="bg1"/>
                </a:solidFill>
                <a:latin typeface="Times New Roman" pitchFamily="18" charset="0"/>
                <a:cs typeface="Times New Roman" pitchFamily="18" charset="0"/>
              </a:rPr>
              <a:t>Dissertation: </a:t>
            </a:r>
            <a:r>
              <a:rPr lang="en-IN" sz="1600" dirty="0" err="1">
                <a:solidFill>
                  <a:schemeClr val="bg1"/>
                </a:solidFill>
                <a:latin typeface="Times New Roman" pitchFamily="18" charset="0"/>
                <a:cs typeface="Times New Roman" pitchFamily="18" charset="0"/>
              </a:rPr>
              <a:t>Tesni</a:t>
            </a:r>
            <a:r>
              <a:rPr lang="en-IN" sz="1600" dirty="0">
                <a:solidFill>
                  <a:schemeClr val="bg1"/>
                </a:solidFill>
                <a:latin typeface="Times New Roman" pitchFamily="18" charset="0"/>
                <a:cs typeface="Times New Roman" pitchFamily="18" charset="0"/>
              </a:rPr>
              <a:t> </a:t>
            </a:r>
            <a:r>
              <a:rPr lang="en-IN" sz="1600" dirty="0" err="1">
                <a:solidFill>
                  <a:schemeClr val="bg1"/>
                </a:solidFill>
                <a:latin typeface="Times New Roman" pitchFamily="18" charset="0"/>
                <a:cs typeface="Times New Roman" pitchFamily="18" charset="0"/>
              </a:rPr>
              <a:t>Tenson</a:t>
            </a: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600" dirty="0">
                <a:solidFill>
                  <a:schemeClr val="bg1"/>
                </a:solidFill>
                <a:latin typeface="Times New Roman" pitchFamily="18" charset="0"/>
                <a:cs typeface="Times New Roman" pitchFamily="18" charset="0"/>
              </a:rPr>
              <a:t>Dissertation Topic : Importance of Corporate Social Responsibility In Aviation </a:t>
            </a:r>
            <a:r>
              <a:rPr lang="en-IN" sz="1600" dirty="0" smtClean="0">
                <a:solidFill>
                  <a:schemeClr val="bg1"/>
                </a:solidFill>
                <a:latin typeface="Times New Roman" pitchFamily="18" charset="0"/>
                <a:cs typeface="Times New Roman" pitchFamily="18" charset="0"/>
              </a:rPr>
              <a:t>Industry</a:t>
            </a:r>
            <a:br>
              <a:rPr lang="en-IN" sz="1600" dirty="0" smtClean="0">
                <a:solidFill>
                  <a:schemeClr val="bg1"/>
                </a:solidFill>
                <a:latin typeface="Times New Roman" pitchFamily="18" charset="0"/>
                <a:cs typeface="Times New Roman" pitchFamily="18" charset="0"/>
              </a:rPr>
            </a:br>
            <a:r>
              <a:rPr lang="en-IN" sz="1600" b="1" u="sng" dirty="0" smtClean="0">
                <a:latin typeface="Times New Roman" pitchFamily="18" charset="0"/>
                <a:cs typeface="Times New Roman" pitchFamily="18" charset="0"/>
              </a:rPr>
              <a:t/>
            </a:r>
            <a:br>
              <a:rPr lang="en-IN" sz="1600" b="1" u="sng" dirty="0" smtClean="0">
                <a:latin typeface="Times New Roman" pitchFamily="18" charset="0"/>
                <a:cs typeface="Times New Roman" pitchFamily="18" charset="0"/>
              </a:rPr>
            </a:br>
            <a:r>
              <a:rPr lang="en-IN" sz="2400" b="1" u="sng" dirty="0" smtClean="0">
                <a:latin typeface="Times New Roman" pitchFamily="18" charset="0"/>
                <a:cs typeface="Times New Roman" pitchFamily="18" charset="0"/>
              </a:rPr>
              <a:t>INTRODUCTION</a:t>
            </a:r>
            <a:endParaRPr lang="en-IN" sz="2400" b="1" u="sng" dirty="0">
              <a:latin typeface="Times New Roman" pitchFamily="18" charset="0"/>
              <a:cs typeface="Times New Roman" pitchFamily="18" charset="0"/>
            </a:endParaRPr>
          </a:p>
        </p:txBody>
      </p:sp>
      <p:pic>
        <p:nvPicPr>
          <p:cNvPr id="4" name="Content Placeholder 3" descr="Image result for csr images in aviation"/>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75856" y="1556791"/>
            <a:ext cx="2448272" cy="1410543"/>
          </a:xfrm>
          <a:prstGeom prst="rect">
            <a:avLst/>
          </a:prstGeom>
          <a:noFill/>
          <a:ln>
            <a:noFill/>
          </a:ln>
          <a:effectLst>
            <a:softEdge rad="12700"/>
          </a:effectLst>
        </p:spPr>
      </p:pic>
      <p:sp>
        <p:nvSpPr>
          <p:cNvPr id="7" name="Rectangle 6"/>
          <p:cNvSpPr/>
          <p:nvPr/>
        </p:nvSpPr>
        <p:spPr>
          <a:xfrm>
            <a:off x="539552" y="2967335"/>
            <a:ext cx="8280920" cy="3462486"/>
          </a:xfrm>
          <a:prstGeom prst="rect">
            <a:avLst/>
          </a:prstGeom>
        </p:spPr>
        <p:txBody>
          <a:bodyPr wrap="square">
            <a:spAutoFit/>
          </a:bodyPr>
          <a:lstStyle/>
          <a:p>
            <a:pPr marL="285750" indent="-285750">
              <a:lnSpc>
                <a:spcPct val="150000"/>
              </a:lnSpc>
              <a:buFont typeface="Wingdings" pitchFamily="2" charset="2"/>
              <a:buChar char="ü"/>
            </a:pPr>
            <a:endParaRPr lang="en-IN" sz="1600" dirty="0" smtClean="0">
              <a:latin typeface="Times New Roman" pitchFamily="18" charset="0"/>
              <a:cs typeface="Times New Roman" pitchFamily="18" charset="0"/>
            </a:endParaRPr>
          </a:p>
          <a:p>
            <a:pPr marL="285750" indent="-285750">
              <a:lnSpc>
                <a:spcPct val="150000"/>
              </a:lnSpc>
              <a:buFont typeface="Wingdings" pitchFamily="2" charset="2"/>
              <a:buChar char="ü"/>
            </a:pPr>
            <a:r>
              <a:rPr lang="en-IN" sz="1600" dirty="0" smtClean="0">
                <a:latin typeface="Times New Roman" pitchFamily="18" charset="0"/>
                <a:cs typeface="Times New Roman" pitchFamily="18" charset="0"/>
              </a:rPr>
              <a:t>Corporate </a:t>
            </a:r>
            <a:r>
              <a:rPr lang="en-IN" sz="1600" dirty="0">
                <a:latin typeface="Times New Roman" pitchFamily="18" charset="0"/>
                <a:cs typeface="Times New Roman" pitchFamily="18" charset="0"/>
              </a:rPr>
              <a:t>social responsibility  is an </a:t>
            </a:r>
            <a:r>
              <a:rPr lang="en-IN" sz="1600" dirty="0" smtClean="0">
                <a:latin typeface="Times New Roman" pitchFamily="18" charset="0"/>
                <a:cs typeface="Times New Roman" pitchFamily="18" charset="0"/>
              </a:rPr>
              <a:t>ideological </a:t>
            </a:r>
            <a:r>
              <a:rPr lang="en-IN" sz="1600" dirty="0">
                <a:latin typeface="Times New Roman" pitchFamily="18" charset="0"/>
                <a:cs typeface="Times New Roman" pitchFamily="18" charset="0"/>
              </a:rPr>
              <a:t>concept that </a:t>
            </a:r>
            <a:r>
              <a:rPr lang="en-IN" sz="1600" dirty="0" smtClean="0">
                <a:latin typeface="Times New Roman" pitchFamily="18" charset="0"/>
                <a:cs typeface="Times New Roman" pitchFamily="18" charset="0"/>
              </a:rPr>
              <a:t>commercial </a:t>
            </a:r>
            <a:r>
              <a:rPr lang="en-IN" sz="1600" dirty="0">
                <a:latin typeface="Times New Roman" pitchFamily="18" charset="0"/>
                <a:cs typeface="Times New Roman" pitchFamily="18" charset="0"/>
              </a:rPr>
              <a:t>enterprise company can be taken </a:t>
            </a:r>
            <a:r>
              <a:rPr lang="en-IN" sz="1600" dirty="0" smtClean="0">
                <a:latin typeface="Times New Roman" pitchFamily="18" charset="0"/>
                <a:cs typeface="Times New Roman" pitchFamily="18" charset="0"/>
              </a:rPr>
              <a:t>into consideration.</a:t>
            </a:r>
          </a:p>
          <a:p>
            <a:pPr marL="285750" indent="-285750">
              <a:lnSpc>
                <a:spcPct val="150000"/>
              </a:lnSpc>
              <a:buFont typeface="Wingdings" pitchFamily="2" charset="2"/>
              <a:buChar char="ü"/>
            </a:pPr>
            <a:r>
              <a:rPr lang="en-IN" sz="1600" dirty="0">
                <a:latin typeface="Times New Roman" pitchFamily="18" charset="0"/>
                <a:cs typeface="Times New Roman" pitchFamily="18" charset="0"/>
              </a:rPr>
              <a:t>CSR is defined as the principle that businesses have to make contributions to the welfare of the society and not be completely devoted to maximizing </a:t>
            </a:r>
            <a:r>
              <a:rPr lang="en-IN" sz="1600" dirty="0" smtClean="0">
                <a:latin typeface="Times New Roman" pitchFamily="18" charset="0"/>
                <a:cs typeface="Times New Roman" pitchFamily="18" charset="0"/>
              </a:rPr>
              <a:t>earnings.</a:t>
            </a:r>
          </a:p>
          <a:p>
            <a:pPr marL="285750" indent="-285750">
              <a:lnSpc>
                <a:spcPct val="150000"/>
              </a:lnSpc>
              <a:buFont typeface="Wingdings" pitchFamily="2" charset="2"/>
              <a:buChar char="ü"/>
            </a:pPr>
            <a:r>
              <a:rPr lang="en-IN" sz="1600" dirty="0">
                <a:latin typeface="Times New Roman" pitchFamily="18" charset="0"/>
                <a:cs typeface="Times New Roman" pitchFamily="18" charset="0"/>
              </a:rPr>
              <a:t>The concept of CSR suggests groups have  philanthropic, moral and ethical duties in addition to their ordinary roles of bringing earnings and complying with the </a:t>
            </a:r>
            <a:r>
              <a:rPr lang="en-IN" sz="1600" dirty="0" smtClean="0">
                <a:latin typeface="Times New Roman" pitchFamily="18" charset="0"/>
                <a:cs typeface="Times New Roman" pitchFamily="18" charset="0"/>
              </a:rPr>
              <a:t>law.</a:t>
            </a:r>
          </a:p>
          <a:p>
            <a:pPr marL="285750" indent="-285750">
              <a:lnSpc>
                <a:spcPct val="150000"/>
              </a:lnSpc>
              <a:buFont typeface="Wingdings" pitchFamily="2" charset="2"/>
              <a:buChar char="ü"/>
            </a:pPr>
            <a:r>
              <a:rPr lang="en-IN" sz="1600" dirty="0">
                <a:latin typeface="Times New Roman" pitchFamily="18" charset="0"/>
                <a:cs typeface="Times New Roman" pitchFamily="18" charset="0"/>
              </a:rPr>
              <a:t>CSR contributes to the long term price of an </a:t>
            </a:r>
            <a:r>
              <a:rPr lang="en-IN" sz="1600" dirty="0" smtClean="0">
                <a:latin typeface="Times New Roman" pitchFamily="18" charset="0"/>
                <a:cs typeface="Times New Roman" pitchFamily="18" charset="0"/>
              </a:rPr>
              <a:t>airlines.</a:t>
            </a:r>
          </a:p>
          <a:p>
            <a:pPr marL="285750" indent="-285750">
              <a:lnSpc>
                <a:spcPct val="150000"/>
              </a:lnSpc>
              <a:buFont typeface="Wingdings" pitchFamily="2" charset="2"/>
              <a:buChar char="ü"/>
            </a:pPr>
            <a:endParaRPr lang="en-IN" dirty="0"/>
          </a:p>
        </p:txBody>
      </p:sp>
    </p:spTree>
    <p:extLst>
      <p:ext uri="{BB962C8B-B14F-4D97-AF65-F5344CB8AC3E}">
        <p14:creationId xmlns:p14="http://schemas.microsoft.com/office/powerpoint/2010/main" val="364162164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6950"/>
          </a:xfrm>
        </p:spPr>
        <p:txBody>
          <a:bodyPr>
            <a:normAutofit fontScale="90000"/>
          </a:bodyPr>
          <a:lstStyle/>
          <a:p>
            <a:r>
              <a:rPr lang="en-IN" sz="1600" dirty="0">
                <a:solidFill>
                  <a:schemeClr val="bg1"/>
                </a:solidFill>
                <a:latin typeface="Times New Roman" pitchFamily="18" charset="0"/>
                <a:cs typeface="Times New Roman" pitchFamily="18" charset="0"/>
              </a:rPr>
              <a:t>Dissertation: </a:t>
            </a:r>
            <a:r>
              <a:rPr lang="en-IN" sz="1600" dirty="0" err="1">
                <a:solidFill>
                  <a:schemeClr val="bg1"/>
                </a:solidFill>
                <a:latin typeface="Times New Roman" pitchFamily="18" charset="0"/>
                <a:cs typeface="Times New Roman" pitchFamily="18" charset="0"/>
              </a:rPr>
              <a:t>Tesni</a:t>
            </a:r>
            <a:r>
              <a:rPr lang="en-IN" sz="1600" dirty="0">
                <a:solidFill>
                  <a:schemeClr val="bg1"/>
                </a:solidFill>
                <a:latin typeface="Times New Roman" pitchFamily="18" charset="0"/>
                <a:cs typeface="Times New Roman" pitchFamily="18" charset="0"/>
              </a:rPr>
              <a:t> </a:t>
            </a:r>
            <a:r>
              <a:rPr lang="en-IN" sz="1600" dirty="0" err="1">
                <a:solidFill>
                  <a:schemeClr val="bg1"/>
                </a:solidFill>
                <a:latin typeface="Times New Roman" pitchFamily="18" charset="0"/>
                <a:cs typeface="Times New Roman" pitchFamily="18" charset="0"/>
              </a:rPr>
              <a:t>Tenson</a:t>
            </a: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600" dirty="0">
                <a:solidFill>
                  <a:schemeClr val="bg1"/>
                </a:solidFill>
                <a:latin typeface="Times New Roman" pitchFamily="18" charset="0"/>
                <a:cs typeface="Times New Roman" pitchFamily="18" charset="0"/>
              </a:rPr>
              <a:t>Dissertation Topic : Importance of Corporate </a:t>
            </a:r>
            <a:r>
              <a:rPr lang="en-IN" sz="1400" dirty="0">
                <a:solidFill>
                  <a:schemeClr val="bg1"/>
                </a:solidFill>
                <a:latin typeface="Times New Roman" pitchFamily="18" charset="0"/>
                <a:cs typeface="Times New Roman" pitchFamily="18" charset="0"/>
              </a:rPr>
              <a:t>Social Responsibility In Aviation </a:t>
            </a:r>
            <a:r>
              <a:rPr lang="en-IN" sz="1400" dirty="0" smtClean="0">
                <a:solidFill>
                  <a:schemeClr val="bg1"/>
                </a:solidFill>
                <a:latin typeface="Times New Roman" pitchFamily="18" charset="0"/>
                <a:cs typeface="Times New Roman" pitchFamily="18" charset="0"/>
              </a:rPr>
              <a:t>Industry</a:t>
            </a:r>
            <a:br>
              <a:rPr lang="en-IN" sz="1400" dirty="0" smtClean="0">
                <a:solidFill>
                  <a:schemeClr val="bg1"/>
                </a:solidFill>
                <a:latin typeface="Times New Roman" pitchFamily="18" charset="0"/>
                <a:cs typeface="Times New Roman" pitchFamily="18" charset="0"/>
              </a:rPr>
            </a:br>
            <a:r>
              <a:rPr lang="en-IN" sz="1400" dirty="0" smtClean="0">
                <a:solidFill>
                  <a:schemeClr val="bg1"/>
                </a:solidFill>
                <a:latin typeface="Times New Roman" pitchFamily="18" charset="0"/>
                <a:cs typeface="Times New Roman" pitchFamily="18" charset="0"/>
              </a:rPr>
              <a:t/>
            </a:r>
            <a:br>
              <a:rPr lang="en-IN" sz="1400" dirty="0" smtClean="0">
                <a:solidFill>
                  <a:schemeClr val="bg1"/>
                </a:solidFill>
                <a:latin typeface="Times New Roman" pitchFamily="18" charset="0"/>
                <a:cs typeface="Times New Roman" pitchFamily="18" charset="0"/>
              </a:rPr>
            </a:br>
            <a:r>
              <a:rPr lang="en-IN" sz="1400" dirty="0" smtClean="0">
                <a:solidFill>
                  <a:schemeClr val="bg1"/>
                </a:solidFill>
                <a:latin typeface="Times New Roman" pitchFamily="18" charset="0"/>
                <a:cs typeface="Times New Roman" pitchFamily="18" charset="0"/>
              </a:rPr>
              <a:t/>
            </a:r>
            <a:br>
              <a:rPr lang="en-IN" sz="1400" dirty="0" smtClean="0">
                <a:solidFill>
                  <a:schemeClr val="bg1"/>
                </a:solidFill>
                <a:latin typeface="Times New Roman" pitchFamily="18" charset="0"/>
                <a:cs typeface="Times New Roman" pitchFamily="18" charset="0"/>
              </a:rPr>
            </a:br>
            <a:r>
              <a:rPr lang="en-IN" sz="2400" b="1" u="sng" dirty="0">
                <a:latin typeface="Times New Roman" pitchFamily="18" charset="0"/>
                <a:cs typeface="Times New Roman" pitchFamily="18" charset="0"/>
              </a:rPr>
              <a:t>INTRODUCTION</a:t>
            </a:r>
            <a:r>
              <a:rPr lang="en-IN" sz="2400" dirty="0">
                <a:solidFill>
                  <a:schemeClr val="bg1"/>
                </a:solidFill>
                <a:latin typeface="Times New Roman" pitchFamily="18" charset="0"/>
                <a:cs typeface="Times New Roman" pitchFamily="18" charset="0"/>
              </a:rPr>
              <a:t/>
            </a:r>
            <a:br>
              <a:rPr lang="en-IN" sz="2400" dirty="0">
                <a:solidFill>
                  <a:schemeClr val="bg1"/>
                </a:solidFill>
                <a:latin typeface="Times New Roman" pitchFamily="18" charset="0"/>
                <a:cs typeface="Times New Roman" pitchFamily="18" charset="0"/>
              </a:rPr>
            </a:br>
            <a:r>
              <a:rPr lang="en-IN" sz="1400" dirty="0" smtClean="0">
                <a:solidFill>
                  <a:schemeClr val="bg1"/>
                </a:solidFill>
                <a:latin typeface="Times New Roman" pitchFamily="18" charset="0"/>
                <a:cs typeface="Times New Roman" pitchFamily="18" charset="0"/>
              </a:rPr>
              <a:t/>
            </a:r>
            <a:br>
              <a:rPr lang="en-IN" sz="1400" dirty="0" smtClean="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endParaRPr lang="en-IN" sz="1400" dirty="0"/>
          </a:p>
        </p:txBody>
      </p:sp>
      <p:sp>
        <p:nvSpPr>
          <p:cNvPr id="3" name="Content Placeholder 2"/>
          <p:cNvSpPr>
            <a:spLocks noGrp="1"/>
          </p:cNvSpPr>
          <p:nvPr>
            <p:ph idx="1"/>
          </p:nvPr>
        </p:nvSpPr>
        <p:spPr/>
        <p:txBody>
          <a:bodyPr>
            <a:normAutofit fontScale="92500" lnSpcReduction="20000"/>
          </a:bodyPr>
          <a:lstStyle/>
          <a:p>
            <a:pPr>
              <a:lnSpc>
                <a:spcPct val="160000"/>
              </a:lnSpc>
              <a:buFont typeface="Wingdings" pitchFamily="2" charset="2"/>
              <a:buChar char="ü"/>
            </a:pPr>
            <a:r>
              <a:rPr lang="en-IN" sz="1700" dirty="0">
                <a:latin typeface="Times New Roman" pitchFamily="18" charset="0"/>
                <a:cs typeface="Times New Roman" pitchFamily="18" charset="0"/>
              </a:rPr>
              <a:t>Airline industry has obtained massive interest from individuals and academia with reference to CSR issues due to the industries function in tourism development and its massive environmental issues social effects as such  (CSR) has become a crucial method of airways irrespective of effective and terrible motive</a:t>
            </a:r>
            <a:r>
              <a:rPr lang="en-IN" sz="1700" dirty="0" smtClean="0">
                <a:latin typeface="Times New Roman" pitchFamily="18" charset="0"/>
                <a:cs typeface="Times New Roman" pitchFamily="18" charset="0"/>
              </a:rPr>
              <a:t>.</a:t>
            </a:r>
          </a:p>
          <a:p>
            <a:pPr>
              <a:lnSpc>
                <a:spcPct val="160000"/>
              </a:lnSpc>
              <a:buFont typeface="Wingdings" pitchFamily="2" charset="2"/>
              <a:buChar char="ü"/>
            </a:pPr>
            <a:r>
              <a:rPr lang="en-IN" sz="1700" dirty="0">
                <a:latin typeface="Times New Roman" pitchFamily="18" charset="0"/>
                <a:cs typeface="Times New Roman" pitchFamily="18" charset="0"/>
              </a:rPr>
              <a:t>The fundamental concept of CSR is to have a look at how commercial enterprise combine stakeholders interest with social values so that you can merge the relationship between the company and the society.</a:t>
            </a:r>
          </a:p>
          <a:p>
            <a:pPr>
              <a:lnSpc>
                <a:spcPct val="160000"/>
              </a:lnSpc>
              <a:buFont typeface="Wingdings" pitchFamily="2" charset="2"/>
              <a:buChar char="ü"/>
            </a:pPr>
            <a:r>
              <a:rPr lang="en-IN" sz="1700" dirty="0" smtClean="0">
                <a:latin typeface="Times New Roman" pitchFamily="18" charset="0"/>
                <a:cs typeface="Times New Roman" pitchFamily="18" charset="0"/>
              </a:rPr>
              <a:t> </a:t>
            </a:r>
            <a:r>
              <a:rPr lang="en-IN" sz="1700" dirty="0">
                <a:latin typeface="Times New Roman" pitchFamily="18" charset="0"/>
                <a:cs typeface="Times New Roman" pitchFamily="18" charset="0"/>
              </a:rPr>
              <a:t>CSR has become a barometer to test the </a:t>
            </a:r>
            <a:r>
              <a:rPr lang="en-IN" sz="1700" dirty="0" err="1">
                <a:latin typeface="Times New Roman" pitchFamily="18" charset="0"/>
                <a:cs typeface="Times New Roman" pitchFamily="18" charset="0"/>
              </a:rPr>
              <a:t>permetation</a:t>
            </a:r>
            <a:r>
              <a:rPr lang="en-IN" sz="1700" dirty="0">
                <a:latin typeface="Times New Roman" pitchFamily="18" charset="0"/>
                <a:cs typeface="Times New Roman" pitchFamily="18" charset="0"/>
              </a:rPr>
              <a:t> of an </a:t>
            </a:r>
            <a:r>
              <a:rPr lang="en-IN" sz="1700" dirty="0" smtClean="0">
                <a:latin typeface="Times New Roman" pitchFamily="18" charset="0"/>
                <a:cs typeface="Times New Roman" pitchFamily="18" charset="0"/>
              </a:rPr>
              <a:t>enterprise </a:t>
            </a:r>
            <a:r>
              <a:rPr lang="en-IN" sz="1700" dirty="0">
                <a:latin typeface="Times New Roman" pitchFamily="18" charset="0"/>
                <a:cs typeface="Times New Roman" pitchFamily="18" charset="0"/>
              </a:rPr>
              <a:t>in to society. </a:t>
            </a:r>
            <a:endParaRPr lang="en-IN" sz="1700" dirty="0" smtClean="0">
              <a:latin typeface="Times New Roman" pitchFamily="18" charset="0"/>
              <a:cs typeface="Times New Roman" pitchFamily="18" charset="0"/>
            </a:endParaRPr>
          </a:p>
          <a:p>
            <a:pPr>
              <a:lnSpc>
                <a:spcPct val="160000"/>
              </a:lnSpc>
              <a:buFont typeface="Wingdings" pitchFamily="2" charset="2"/>
              <a:buChar char="ü"/>
            </a:pPr>
            <a:r>
              <a:rPr lang="en-IN" sz="1700" dirty="0">
                <a:latin typeface="Times New Roman" pitchFamily="18" charset="0"/>
                <a:cs typeface="Times New Roman" pitchFamily="18" charset="0"/>
              </a:rPr>
              <a:t>P</a:t>
            </a:r>
            <a:r>
              <a:rPr lang="en-IN" sz="1700" dirty="0" smtClean="0">
                <a:latin typeface="Times New Roman" pitchFamily="18" charset="0"/>
                <a:cs typeface="Times New Roman" pitchFamily="18" charset="0"/>
              </a:rPr>
              <a:t>eople </a:t>
            </a:r>
            <a:r>
              <a:rPr lang="en-IN" sz="1700" dirty="0">
                <a:latin typeface="Times New Roman" pitchFamily="18" charset="0"/>
                <a:cs typeface="Times New Roman" pitchFamily="18" charset="0"/>
              </a:rPr>
              <a:t>have become greater aware about the social and environmental effects of their ingesting conduct. Therefore it will be projected that innovative and accountable companies will keep to do well inside the destiny, as their moves influences the shopping behaviour of consumers. </a:t>
            </a:r>
          </a:p>
        </p:txBody>
      </p:sp>
    </p:spTree>
    <p:extLst>
      <p:ext uri="{BB962C8B-B14F-4D97-AF65-F5344CB8AC3E}">
        <p14:creationId xmlns:p14="http://schemas.microsoft.com/office/powerpoint/2010/main" val="174687471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229600" cy="998984"/>
          </a:xfrm>
        </p:spPr>
        <p:txBody>
          <a:bodyPr>
            <a:normAutofit fontScale="90000"/>
          </a:bodyPr>
          <a:lstStyle/>
          <a:p>
            <a:r>
              <a:rPr lang="en-IN" sz="1600" dirty="0">
                <a:solidFill>
                  <a:schemeClr val="bg1"/>
                </a:solidFill>
                <a:latin typeface="Times New Roman" pitchFamily="18" charset="0"/>
                <a:cs typeface="Times New Roman" pitchFamily="18" charset="0"/>
              </a:rPr>
              <a:t>Dissertation: </a:t>
            </a:r>
            <a:r>
              <a:rPr lang="en-IN" sz="1600" dirty="0" err="1">
                <a:solidFill>
                  <a:schemeClr val="bg1"/>
                </a:solidFill>
                <a:latin typeface="Times New Roman" pitchFamily="18" charset="0"/>
                <a:cs typeface="Times New Roman" pitchFamily="18" charset="0"/>
              </a:rPr>
              <a:t>Tesni</a:t>
            </a:r>
            <a:r>
              <a:rPr lang="en-IN" sz="1600" dirty="0">
                <a:solidFill>
                  <a:schemeClr val="bg1"/>
                </a:solidFill>
                <a:latin typeface="Times New Roman" pitchFamily="18" charset="0"/>
                <a:cs typeface="Times New Roman" pitchFamily="18" charset="0"/>
              </a:rPr>
              <a:t> </a:t>
            </a:r>
            <a:r>
              <a:rPr lang="en-IN" sz="1600" dirty="0" err="1">
                <a:solidFill>
                  <a:schemeClr val="bg1"/>
                </a:solidFill>
                <a:latin typeface="Times New Roman" pitchFamily="18" charset="0"/>
                <a:cs typeface="Times New Roman" pitchFamily="18" charset="0"/>
              </a:rPr>
              <a:t>Tenson</a:t>
            </a: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600" dirty="0">
                <a:solidFill>
                  <a:schemeClr val="bg1"/>
                </a:solidFill>
                <a:latin typeface="Times New Roman" pitchFamily="18" charset="0"/>
                <a:cs typeface="Times New Roman" pitchFamily="18" charset="0"/>
              </a:rPr>
              <a:t>Dissertation Topic : Importance of Corporate </a:t>
            </a:r>
            <a:r>
              <a:rPr lang="en-IN" sz="1400" dirty="0">
                <a:solidFill>
                  <a:schemeClr val="bg1"/>
                </a:solidFill>
                <a:latin typeface="Times New Roman" pitchFamily="18" charset="0"/>
                <a:cs typeface="Times New Roman" pitchFamily="18" charset="0"/>
              </a:rPr>
              <a:t>Social Responsibility In Aviation Industry</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LITERATURE REVIEW</a:t>
            </a:r>
            <a:endParaRPr lang="en-IN" sz="22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ü"/>
            </a:pPr>
            <a:r>
              <a:rPr lang="en-IN" sz="1600" dirty="0">
                <a:latin typeface="Times New Roman" pitchFamily="18" charset="0"/>
                <a:cs typeface="Times New Roman" pitchFamily="18" charset="0"/>
              </a:rPr>
              <a:t>The study is about the raising significance of CSR in enterprise greater in particular in airline industry.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Corporate social </a:t>
            </a:r>
            <a:r>
              <a:rPr lang="en-IN" sz="1600" dirty="0" smtClean="0">
                <a:latin typeface="Times New Roman" pitchFamily="18" charset="0"/>
                <a:cs typeface="Times New Roman" pitchFamily="18" charset="0"/>
              </a:rPr>
              <a:t>responsibility </a:t>
            </a:r>
            <a:r>
              <a:rPr lang="en-IN" sz="1600" dirty="0">
                <a:latin typeface="Times New Roman" pitchFamily="18" charset="0"/>
                <a:cs typeface="Times New Roman" pitchFamily="18" charset="0"/>
              </a:rPr>
              <a:t>affords the airlines with both operational efficiency as well as image </a:t>
            </a:r>
            <a:r>
              <a:rPr lang="en-IN" sz="1600" dirty="0" smtClean="0">
                <a:latin typeface="Times New Roman" pitchFamily="18" charset="0"/>
                <a:cs typeface="Times New Roman" pitchFamily="18" charset="0"/>
              </a:rPr>
              <a:t>benefits.</a:t>
            </a:r>
          </a:p>
          <a:p>
            <a:pPr>
              <a:lnSpc>
                <a:spcPct val="160000"/>
              </a:lnSpc>
              <a:buFont typeface="Wingdings" pitchFamily="2" charset="2"/>
              <a:buChar char="ü"/>
            </a:pPr>
            <a:r>
              <a:rPr lang="en-IN" sz="1600" dirty="0" smtClean="0">
                <a:latin typeface="Times New Roman" pitchFamily="18" charset="0"/>
                <a:cs typeface="Times New Roman" pitchFamily="18" charset="0"/>
              </a:rPr>
              <a:t>The </a:t>
            </a:r>
            <a:r>
              <a:rPr lang="en-IN" sz="1600" dirty="0">
                <a:latin typeface="Times New Roman" pitchFamily="18" charset="0"/>
                <a:cs typeface="Times New Roman" pitchFamily="18" charset="0"/>
              </a:rPr>
              <a:t>successful implementation of a complete CSR method requires many resources and changes of businesses whether or not cross functional collaboration or simple thinking on every day </a:t>
            </a:r>
            <a:r>
              <a:rPr lang="en-IN" sz="1600" dirty="0" smtClean="0">
                <a:latin typeface="Times New Roman" pitchFamily="18" charset="0"/>
                <a:cs typeface="Times New Roman" pitchFamily="18" charset="0"/>
              </a:rPr>
              <a:t>work.</a:t>
            </a:r>
          </a:p>
          <a:p>
            <a:pPr>
              <a:lnSpc>
                <a:spcPct val="150000"/>
              </a:lnSpc>
              <a:buFont typeface="Wingdings" pitchFamily="2" charset="2"/>
              <a:buChar char="ü"/>
            </a:pPr>
            <a:r>
              <a:rPr lang="en-IN" sz="1600" dirty="0">
                <a:latin typeface="Times New Roman" pitchFamily="18" charset="0"/>
                <a:cs typeface="Times New Roman" pitchFamily="18" charset="0"/>
              </a:rPr>
              <a:t>With the growth in the quantity of people traveling by means of air and frequency in flights in India, it's far quite obvious the aviation quarter have commenced setting monstrous stress at the surroundings in terms of air, noise pollution, waste manufacturing and biodiversity and many others.</a:t>
            </a:r>
          </a:p>
        </p:txBody>
      </p:sp>
    </p:spTree>
    <p:extLst>
      <p:ext uri="{BB962C8B-B14F-4D97-AF65-F5344CB8AC3E}">
        <p14:creationId xmlns:p14="http://schemas.microsoft.com/office/powerpoint/2010/main" val="364978591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a:t>
            </a:r>
            <a:r>
              <a:rPr lang="en-IN" sz="1200" dirty="0">
                <a:solidFill>
                  <a:schemeClr val="bg1"/>
                </a:solidFill>
                <a:latin typeface="Times New Roman" pitchFamily="18" charset="0"/>
                <a:cs typeface="Times New Roman" pitchFamily="18" charset="0"/>
              </a:rPr>
              <a:t>Social Responsibility In Aviation Industry</a:t>
            </a:r>
            <a:br>
              <a:rPr lang="en-IN" sz="1200" dirty="0">
                <a:solidFill>
                  <a:schemeClr val="bg1"/>
                </a:solidFill>
                <a:latin typeface="Times New Roman" pitchFamily="18" charset="0"/>
                <a:cs typeface="Times New Roman" pitchFamily="18" charset="0"/>
              </a:rPr>
            </a:br>
            <a:r>
              <a:rPr lang="en-IN" sz="1200" dirty="0">
                <a:solidFill>
                  <a:schemeClr val="bg1"/>
                </a:solidFill>
                <a:latin typeface="Times New Roman" pitchFamily="18" charset="0"/>
                <a:cs typeface="Times New Roman" pitchFamily="18" charset="0"/>
              </a:rPr>
              <a:t/>
            </a:r>
            <a:br>
              <a:rPr lang="en-IN" sz="1200" dirty="0">
                <a:solidFill>
                  <a:schemeClr val="bg1"/>
                </a:solidFill>
                <a:latin typeface="Times New Roman" pitchFamily="18" charset="0"/>
                <a:cs typeface="Times New Roman" pitchFamily="18" charset="0"/>
              </a:rPr>
            </a:br>
            <a:r>
              <a:rPr lang="en-IN" sz="2200" b="1" u="sng" dirty="0">
                <a:latin typeface="Times New Roman" pitchFamily="18" charset="0"/>
                <a:cs typeface="Times New Roman" pitchFamily="18" charset="0"/>
              </a:rPr>
              <a:t>LITERATURE REVIEW</a:t>
            </a:r>
            <a:endParaRPr lang="en-IN" sz="2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ü"/>
            </a:pPr>
            <a:r>
              <a:rPr lang="en-IN" sz="1600" dirty="0">
                <a:latin typeface="Times New Roman" pitchFamily="18" charset="0"/>
                <a:cs typeface="Times New Roman" pitchFamily="18" charset="0"/>
              </a:rPr>
              <a:t>The negative effect has led the emergence of CSR agenda inside the air transportation industry</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In the sort of state of affairs, the task for Indian aviation operators is to broaden a deeper know-how of the concept of CSR and adopt a proactive method to deal with the assignment</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a:latin typeface="Times New Roman" pitchFamily="18" charset="0"/>
                <a:cs typeface="Times New Roman" pitchFamily="18" charset="0"/>
              </a:rPr>
              <a:t>The airline industry plays a crucial position within the tourism sector, accordingly encouraging the airline industry to live up to the high expectancies with regard to CSR practices.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smtClean="0">
                <a:latin typeface="Times New Roman" pitchFamily="18" charset="0"/>
                <a:cs typeface="Times New Roman" pitchFamily="18" charset="0"/>
              </a:rPr>
              <a:t> </a:t>
            </a:r>
            <a:r>
              <a:rPr lang="en-IN" sz="1600" dirty="0">
                <a:latin typeface="Times New Roman" pitchFamily="18" charset="0"/>
                <a:cs typeface="Times New Roman" pitchFamily="18" charset="0"/>
              </a:rPr>
              <a:t>Considering that, airline industry induces no longer handiest environmental outcomes however, additionally monetary and social results.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T</a:t>
            </a:r>
            <a:r>
              <a:rPr lang="en-IN" sz="1600" dirty="0" smtClean="0">
                <a:latin typeface="Times New Roman" pitchFamily="18" charset="0"/>
                <a:cs typeface="Times New Roman" pitchFamily="18" charset="0"/>
              </a:rPr>
              <a:t>he </a:t>
            </a:r>
            <a:r>
              <a:rPr lang="en-IN" sz="1600" dirty="0">
                <a:latin typeface="Times New Roman" pitchFamily="18" charset="0"/>
                <a:cs typeface="Times New Roman" pitchFamily="18" charset="0"/>
              </a:rPr>
              <a:t>basic </a:t>
            </a:r>
            <a:r>
              <a:rPr lang="en-IN" sz="1600" dirty="0" smtClean="0">
                <a:latin typeface="Times New Roman" pitchFamily="18" charset="0"/>
                <a:cs typeface="Times New Roman" pitchFamily="18" charset="0"/>
              </a:rPr>
              <a:t>idea </a:t>
            </a:r>
            <a:r>
              <a:rPr lang="en-IN" sz="1600" dirty="0">
                <a:latin typeface="Times New Roman" pitchFamily="18" charset="0"/>
                <a:cs typeface="Times New Roman" pitchFamily="18" charset="0"/>
              </a:rPr>
              <a:t>of CSR is to examine how groups integrate stakeholder pursuits with social values to be able to consolidate the relation between business enterprise and society.</a:t>
            </a:r>
          </a:p>
          <a:p>
            <a:pPr>
              <a:lnSpc>
                <a:spcPct val="150000"/>
              </a:lnSpc>
              <a:buFont typeface="Wingdings" pitchFamily="2" charset="2"/>
              <a:buChar char="ü"/>
            </a:pP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20875410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8998"/>
          </a:xfrm>
        </p:spPr>
        <p:txBody>
          <a:bodyPr>
            <a:normAutofit fontScale="90000"/>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a:t>
            </a:r>
            <a:r>
              <a:rPr lang="en-IN" sz="1200" dirty="0">
                <a:solidFill>
                  <a:schemeClr val="bg1"/>
                </a:solidFill>
                <a:latin typeface="Times New Roman" pitchFamily="18" charset="0"/>
                <a:cs typeface="Times New Roman" pitchFamily="18" charset="0"/>
              </a:rPr>
              <a:t>Social Responsibility In Aviation </a:t>
            </a:r>
            <a:r>
              <a:rPr lang="en-IN" sz="1200" dirty="0" smtClean="0">
                <a:solidFill>
                  <a:schemeClr val="bg1"/>
                </a:solidFill>
                <a:latin typeface="Times New Roman" pitchFamily="18" charset="0"/>
                <a:cs typeface="Times New Roman" pitchFamily="18" charset="0"/>
              </a:rPr>
              <a:t>Industry</a:t>
            </a:r>
            <a:br>
              <a:rPr lang="en-IN" sz="1200" dirty="0" smtClean="0">
                <a:solidFill>
                  <a:schemeClr val="bg1"/>
                </a:solidFill>
                <a:latin typeface="Times New Roman" pitchFamily="18" charset="0"/>
                <a:cs typeface="Times New Roman" pitchFamily="18" charset="0"/>
              </a:rPr>
            </a:br>
            <a:r>
              <a:rPr lang="en-IN" sz="1200" dirty="0" smtClean="0">
                <a:solidFill>
                  <a:schemeClr val="bg1"/>
                </a:solidFill>
                <a:latin typeface="Times New Roman" pitchFamily="18" charset="0"/>
                <a:cs typeface="Times New Roman" pitchFamily="18" charset="0"/>
              </a:rPr>
              <a:t/>
            </a:r>
            <a:br>
              <a:rPr lang="en-IN" sz="1200" dirty="0" smtClean="0">
                <a:solidFill>
                  <a:schemeClr val="bg1"/>
                </a:solidFill>
                <a:latin typeface="Times New Roman" pitchFamily="18" charset="0"/>
                <a:cs typeface="Times New Roman" pitchFamily="18" charset="0"/>
              </a:rPr>
            </a:br>
            <a:r>
              <a:rPr lang="en-IN" sz="1200" dirty="0">
                <a:solidFill>
                  <a:schemeClr val="bg1"/>
                </a:solidFill>
                <a:latin typeface="Times New Roman" pitchFamily="18" charset="0"/>
                <a:cs typeface="Times New Roman" pitchFamily="18" charset="0"/>
              </a:rPr>
              <a:t/>
            </a:r>
            <a:br>
              <a:rPr lang="en-IN" sz="1200" dirty="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RESEARCH DESIGN, METHODOLOGY &amp; PLAN</a:t>
            </a:r>
            <a:r>
              <a:rPr lang="en-IN" sz="1200" dirty="0">
                <a:solidFill>
                  <a:schemeClr val="bg1"/>
                </a:solidFill>
                <a:latin typeface="Times New Roman" pitchFamily="18" charset="0"/>
                <a:cs typeface="Times New Roman" pitchFamily="18" charset="0"/>
              </a:rPr>
              <a:t/>
            </a:r>
            <a:br>
              <a:rPr lang="en-IN" sz="1200" dirty="0">
                <a:solidFill>
                  <a:schemeClr val="bg1"/>
                </a:solidFill>
                <a:latin typeface="Times New Roman" pitchFamily="18" charset="0"/>
                <a:cs typeface="Times New Roman" pitchFamily="18" charset="0"/>
              </a:rPr>
            </a:br>
            <a:r>
              <a:rPr lang="en-IN" sz="1200" dirty="0">
                <a:solidFill>
                  <a:schemeClr val="bg1"/>
                </a:solidFill>
                <a:latin typeface="Times New Roman" pitchFamily="18" charset="0"/>
                <a:cs typeface="Times New Roman" pitchFamily="18" charset="0"/>
              </a:rPr>
              <a:t/>
            </a:r>
            <a:br>
              <a:rPr lang="en-IN" sz="1200" dirty="0">
                <a:solidFill>
                  <a:schemeClr val="bg1"/>
                </a:solidFill>
                <a:latin typeface="Times New Roman" pitchFamily="18" charset="0"/>
                <a:cs typeface="Times New Roman" pitchFamily="18" charset="0"/>
              </a:rPr>
            </a:b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ü"/>
            </a:pPr>
            <a:r>
              <a:rPr lang="en-IN" sz="1800" dirty="0" smtClean="0"/>
              <a:t> </a:t>
            </a:r>
            <a:r>
              <a:rPr lang="en-IN" sz="1600" dirty="0">
                <a:latin typeface="Times New Roman" pitchFamily="18" charset="0"/>
                <a:cs typeface="Times New Roman" pitchFamily="18" charset="0"/>
              </a:rPr>
              <a:t>CSR is a strategic commercial enterprise activity that can decorate the sustainability of the airline enterprise.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By constructing an evaluation hierarchy and making use of decision making, trail and evaluation laboratory (DEMATEL) </a:t>
            </a:r>
            <a:r>
              <a:rPr lang="en-IN" sz="1600" dirty="0" smtClean="0">
                <a:latin typeface="Times New Roman" pitchFamily="18" charset="0"/>
                <a:cs typeface="Times New Roman" pitchFamily="18" charset="0"/>
              </a:rPr>
              <a:t>method is used.</a:t>
            </a:r>
          </a:p>
          <a:p>
            <a:pPr>
              <a:lnSpc>
                <a:spcPct val="150000"/>
              </a:lnSpc>
              <a:buFont typeface="Wingdings" pitchFamily="2" charset="2"/>
              <a:buChar char="ü"/>
            </a:pPr>
            <a:r>
              <a:rPr lang="en-IN" sz="1600" dirty="0" smtClean="0">
                <a:latin typeface="Times New Roman" pitchFamily="18" charset="0"/>
                <a:cs typeface="Times New Roman" pitchFamily="18" charset="0"/>
              </a:rPr>
              <a:t>DEMATEL method helps to found that, the important </a:t>
            </a:r>
            <a:r>
              <a:rPr lang="en-IN" sz="1600" dirty="0">
                <a:latin typeface="Times New Roman" pitchFamily="18" charset="0"/>
                <a:cs typeface="Times New Roman" pitchFamily="18" charset="0"/>
              </a:rPr>
              <a:t>thing strategic elements inside the airline enterprise implementation of CSR includes corporate governance, risk and disaster control, brand management and product accountability</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a:latin typeface="Times New Roman" pitchFamily="18" charset="0"/>
                <a:cs typeface="Times New Roman" pitchFamily="18" charset="0"/>
              </a:rPr>
              <a:t>DEMATEL is a complete technique for constructing and reading a structural version related to causal relationships between complex elements.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The improvement of the research suggestions (or questionnaire) become guided through numerous resources and may be stated to have followed a normative method. </a:t>
            </a:r>
          </a:p>
        </p:txBody>
      </p:sp>
    </p:spTree>
    <p:extLst>
      <p:ext uri="{BB962C8B-B14F-4D97-AF65-F5344CB8AC3E}">
        <p14:creationId xmlns:p14="http://schemas.microsoft.com/office/powerpoint/2010/main" val="21857086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80120"/>
          </a:xfrm>
        </p:spPr>
        <p:txBody>
          <a:bodyPr>
            <a:normAutofit fontScale="90000"/>
          </a:bodyPr>
          <a:lstStyle/>
          <a:p>
            <a:r>
              <a:rPr lang="en-IN" sz="1600" dirty="0">
                <a:solidFill>
                  <a:schemeClr val="bg1"/>
                </a:solidFill>
                <a:latin typeface="Times New Roman" pitchFamily="18" charset="0"/>
                <a:cs typeface="Times New Roman" pitchFamily="18" charset="0"/>
              </a:rPr>
              <a:t>Dissertation: </a:t>
            </a:r>
            <a:r>
              <a:rPr lang="en-IN" sz="1600" dirty="0" err="1">
                <a:solidFill>
                  <a:schemeClr val="bg1"/>
                </a:solidFill>
                <a:latin typeface="Times New Roman" pitchFamily="18" charset="0"/>
                <a:cs typeface="Times New Roman" pitchFamily="18" charset="0"/>
              </a:rPr>
              <a:t>Tesni</a:t>
            </a:r>
            <a:r>
              <a:rPr lang="en-IN" sz="1600" dirty="0">
                <a:solidFill>
                  <a:schemeClr val="bg1"/>
                </a:solidFill>
                <a:latin typeface="Times New Roman" pitchFamily="18" charset="0"/>
                <a:cs typeface="Times New Roman" pitchFamily="18" charset="0"/>
              </a:rPr>
              <a:t> </a:t>
            </a:r>
            <a:r>
              <a:rPr lang="en-IN" sz="1600" dirty="0" err="1">
                <a:solidFill>
                  <a:schemeClr val="bg1"/>
                </a:solidFill>
                <a:latin typeface="Times New Roman" pitchFamily="18" charset="0"/>
                <a:cs typeface="Times New Roman" pitchFamily="18" charset="0"/>
              </a:rPr>
              <a:t>Tenson</a:t>
            </a: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600" dirty="0">
                <a:solidFill>
                  <a:schemeClr val="bg1"/>
                </a:solidFill>
                <a:latin typeface="Times New Roman" pitchFamily="18" charset="0"/>
                <a:cs typeface="Times New Roman" pitchFamily="18" charset="0"/>
              </a:rPr>
              <a:t>Dissertation Topic : Importance of Corporate Social Responsibility In Aviation Industry</a:t>
            </a:r>
            <a:br>
              <a:rPr lang="en-IN" sz="1600" dirty="0">
                <a:solidFill>
                  <a:schemeClr val="bg1"/>
                </a:solidFill>
                <a:latin typeface="Times New Roman" pitchFamily="18" charset="0"/>
                <a:cs typeface="Times New Roman" pitchFamily="18" charset="0"/>
              </a:rPr>
            </a:br>
            <a:r>
              <a:rPr lang="en-IN" sz="1600" dirty="0">
                <a:solidFill>
                  <a:schemeClr val="bg1"/>
                </a:solidFill>
                <a:latin typeface="Times New Roman" pitchFamily="18" charset="0"/>
                <a:cs typeface="Times New Roman" pitchFamily="18" charset="0"/>
              </a:rPr>
              <a:t/>
            </a:r>
            <a:br>
              <a:rPr lang="en-IN" sz="1600" dirty="0">
                <a:solidFill>
                  <a:schemeClr val="bg1"/>
                </a:solidFill>
                <a:latin typeface="Times New Roman" pitchFamily="18" charset="0"/>
                <a:cs typeface="Times New Roman" pitchFamily="18" charset="0"/>
              </a:rPr>
            </a:br>
            <a:r>
              <a:rPr lang="en-IN" sz="1200" dirty="0">
                <a:solidFill>
                  <a:schemeClr val="bg1"/>
                </a:solidFill>
                <a:latin typeface="Times New Roman" pitchFamily="18" charset="0"/>
                <a:cs typeface="Times New Roman" pitchFamily="18" charset="0"/>
              </a:rPr>
              <a:t/>
            </a:r>
            <a:br>
              <a:rPr lang="en-IN" sz="1200" dirty="0">
                <a:solidFill>
                  <a:schemeClr val="bg1"/>
                </a:solidFill>
                <a:latin typeface="Times New Roman" pitchFamily="18" charset="0"/>
                <a:cs typeface="Times New Roman" pitchFamily="18" charset="0"/>
              </a:rPr>
            </a:br>
            <a:r>
              <a:rPr lang="en-IN" sz="2400" b="1" u="sng" dirty="0">
                <a:latin typeface="Times New Roman" pitchFamily="18" charset="0"/>
                <a:cs typeface="Times New Roman" pitchFamily="18" charset="0"/>
              </a:rPr>
              <a:t>RESEARCH DESIGN, METHODOLOGY &amp; PLAN</a:t>
            </a:r>
            <a:endParaRPr lang="en-IN"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25144"/>
          </a:xfrm>
        </p:spPr>
        <p:txBody>
          <a:bodyPr>
            <a:normAutofit/>
          </a:bodyPr>
          <a:lstStyle/>
          <a:p>
            <a:pPr>
              <a:lnSpc>
                <a:spcPct val="150000"/>
              </a:lnSpc>
              <a:buFont typeface="Wingdings" pitchFamily="2" charset="2"/>
              <a:buChar char="ü"/>
            </a:pPr>
            <a:r>
              <a:rPr lang="en-IN" sz="1600" dirty="0" smtClean="0">
                <a:latin typeface="Times New Roman" pitchFamily="18" charset="0"/>
                <a:cs typeface="Times New Roman" pitchFamily="18" charset="0"/>
              </a:rPr>
              <a:t>DEMATEL METHOD : Developed </a:t>
            </a:r>
            <a:r>
              <a:rPr lang="en-IN" sz="1600" dirty="0">
                <a:latin typeface="Times New Roman" pitchFamily="18" charset="0"/>
                <a:cs typeface="Times New Roman" pitchFamily="18" charset="0"/>
              </a:rPr>
              <a:t>via the Science and Human Affairs Program of the Battelle Memorial Institute in Geneva between 1972 and 1976, it has been used for reading and fixing the complicated and intertwined group of troubles</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a:latin typeface="Times New Roman" pitchFamily="18" charset="0"/>
                <a:cs typeface="Times New Roman" pitchFamily="18" charset="0"/>
              </a:rPr>
              <a:t>The DEMATAL method indicates the questionnaire or framework by means of which the CSR or sustainability related reports had been </a:t>
            </a:r>
            <a:r>
              <a:rPr lang="en-IN" sz="1600" dirty="0" smtClean="0">
                <a:latin typeface="Times New Roman" pitchFamily="18" charset="0"/>
                <a:cs typeface="Times New Roman" pitchFamily="18" charset="0"/>
              </a:rPr>
              <a:t>analysed.</a:t>
            </a:r>
          </a:p>
          <a:p>
            <a:pPr>
              <a:lnSpc>
                <a:spcPct val="150000"/>
              </a:lnSpc>
              <a:buFont typeface="Wingdings" pitchFamily="2" charset="2"/>
              <a:buChar char="ü"/>
            </a:pPr>
            <a:r>
              <a:rPr lang="en-IN" sz="1600" dirty="0">
                <a:latin typeface="Times New Roman" pitchFamily="18" charset="0"/>
                <a:cs typeface="Times New Roman" pitchFamily="18" charset="0"/>
              </a:rPr>
              <a:t>INTERVIEW </a:t>
            </a:r>
            <a:r>
              <a:rPr lang="en-IN" sz="1600" dirty="0" smtClean="0">
                <a:latin typeface="Times New Roman" pitchFamily="18" charset="0"/>
                <a:cs typeface="Times New Roman" pitchFamily="18" charset="0"/>
              </a:rPr>
              <a:t>METHOD: The </a:t>
            </a:r>
            <a:r>
              <a:rPr lang="en-IN" sz="1600" dirty="0">
                <a:latin typeface="Times New Roman" pitchFamily="18" charset="0"/>
                <a:cs typeface="Times New Roman" pitchFamily="18" charset="0"/>
              </a:rPr>
              <a:t>discussions following the presentation of studies consequences include a further source of records, specifically an expert interview</a:t>
            </a:r>
            <a:r>
              <a:rPr lang="en-IN" sz="1600" dirty="0" smtClean="0">
                <a:latin typeface="Times New Roman" pitchFamily="18" charset="0"/>
                <a:cs typeface="Times New Roman" pitchFamily="18" charset="0"/>
              </a:rPr>
              <a:t>.</a:t>
            </a:r>
          </a:p>
          <a:p>
            <a:pPr>
              <a:lnSpc>
                <a:spcPct val="150000"/>
              </a:lnSpc>
              <a:buFont typeface="Wingdings" pitchFamily="2" charset="2"/>
              <a:buChar char="ü"/>
            </a:pPr>
            <a:r>
              <a:rPr lang="en-IN" sz="1600" dirty="0" smtClean="0">
                <a:latin typeface="Times New Roman" pitchFamily="18" charset="0"/>
                <a:cs typeface="Times New Roman" pitchFamily="18" charset="0"/>
              </a:rPr>
              <a:t> In interview method, the </a:t>
            </a:r>
            <a:r>
              <a:rPr lang="en-IN" sz="1600" dirty="0">
                <a:latin typeface="Times New Roman" pitchFamily="18" charset="0"/>
                <a:cs typeface="Times New Roman" pitchFamily="18" charset="0"/>
              </a:rPr>
              <a:t>selection of possible interview candidates turns into a tremendous difficulty, seeing that feasible findings in interviews will also depend on the selection of interview </a:t>
            </a:r>
            <a:r>
              <a:rPr lang="en-IN" sz="1600" dirty="0" smtClean="0">
                <a:latin typeface="Times New Roman" pitchFamily="18" charset="0"/>
                <a:cs typeface="Times New Roman" pitchFamily="18" charset="0"/>
              </a:rPr>
              <a:t>candidates.</a:t>
            </a:r>
          </a:p>
          <a:p>
            <a:pPr>
              <a:lnSpc>
                <a:spcPct val="150000"/>
              </a:lnSpc>
              <a:buFont typeface="Wingdings" pitchFamily="2" charset="2"/>
              <a:buChar char="ü"/>
            </a:pPr>
            <a:r>
              <a:rPr lang="en-IN" sz="1600" dirty="0">
                <a:latin typeface="Times New Roman" pitchFamily="18" charset="0"/>
                <a:cs typeface="Times New Roman" pitchFamily="18" charset="0"/>
              </a:rPr>
              <a:t>An essential and reasonable criteria for airlines to be covered inside the sample became their regular practice of publishing annual reports or financial accounts</a:t>
            </a:r>
            <a:r>
              <a:rPr lang="en-IN" sz="1600" dirty="0"/>
              <a:t>. </a:t>
            </a:r>
            <a:endParaRPr lang="en-IN" sz="1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42411473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400" dirty="0">
                <a:solidFill>
                  <a:schemeClr val="bg1"/>
                </a:solidFill>
                <a:latin typeface="Times New Roman" pitchFamily="18" charset="0"/>
                <a:cs typeface="Times New Roman" pitchFamily="18" charset="0"/>
              </a:rPr>
              <a:t>Dissertation: </a:t>
            </a:r>
            <a:r>
              <a:rPr lang="en-IN" sz="1400" dirty="0" err="1">
                <a:solidFill>
                  <a:schemeClr val="bg1"/>
                </a:solidFill>
                <a:latin typeface="Times New Roman" pitchFamily="18" charset="0"/>
                <a:cs typeface="Times New Roman" pitchFamily="18" charset="0"/>
              </a:rPr>
              <a:t>Tesni</a:t>
            </a:r>
            <a:r>
              <a:rPr lang="en-IN" sz="1400" dirty="0">
                <a:solidFill>
                  <a:schemeClr val="bg1"/>
                </a:solidFill>
                <a:latin typeface="Times New Roman" pitchFamily="18" charset="0"/>
                <a:cs typeface="Times New Roman" pitchFamily="18" charset="0"/>
              </a:rPr>
              <a:t> </a:t>
            </a:r>
            <a:r>
              <a:rPr lang="en-IN" sz="1400" dirty="0" err="1">
                <a:solidFill>
                  <a:schemeClr val="bg1"/>
                </a:solidFill>
                <a:latin typeface="Times New Roman" pitchFamily="18" charset="0"/>
                <a:cs typeface="Times New Roman" pitchFamily="18" charset="0"/>
              </a:rPr>
              <a:t>Tenson</a:t>
            </a: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Dissertation Topic : Importance of Corporate Social Responsibility In Aviation Industry</a:t>
            </a:r>
            <a:br>
              <a:rPr lang="en-IN" sz="1400" dirty="0">
                <a:solidFill>
                  <a:schemeClr val="bg1"/>
                </a:solidFill>
                <a:latin typeface="Times New Roman" pitchFamily="18" charset="0"/>
                <a:cs typeface="Times New Roman" pitchFamily="18" charset="0"/>
              </a:rPr>
            </a:br>
            <a:r>
              <a:rPr lang="en-IN" sz="1400" dirty="0">
                <a:solidFill>
                  <a:schemeClr val="bg1"/>
                </a:solidFill>
                <a:latin typeface="Times New Roman" pitchFamily="18" charset="0"/>
                <a:cs typeface="Times New Roman" pitchFamily="18" charset="0"/>
              </a:rPr>
              <a:t/>
            </a:r>
            <a:br>
              <a:rPr lang="en-IN" sz="1400" dirty="0">
                <a:solidFill>
                  <a:schemeClr val="bg1"/>
                </a:solidFill>
                <a:latin typeface="Times New Roman" pitchFamily="18" charset="0"/>
                <a:cs typeface="Times New Roman" pitchFamily="18" charset="0"/>
              </a:rPr>
            </a:br>
            <a:r>
              <a:rPr lang="en-IN" sz="2200" b="1" u="sng" dirty="0" smtClean="0">
                <a:latin typeface="Times New Roman" pitchFamily="18" charset="0"/>
                <a:cs typeface="Times New Roman" pitchFamily="18" charset="0"/>
              </a:rPr>
              <a:t>FINDINGS &amp; ANALYSIS </a:t>
            </a:r>
            <a:endParaRPr lang="en-IN" sz="1400" dirty="0">
              <a:latin typeface="Times New Roman" pitchFamily="18" charset="0"/>
              <a:cs typeface="Times New Roman" pitchFamily="18" charset="0"/>
            </a:endParaRPr>
          </a:p>
        </p:txBody>
      </p:sp>
      <p:sp>
        <p:nvSpPr>
          <p:cNvPr id="3" name="Content Placeholder 2"/>
          <p:cNvSpPr>
            <a:spLocks noGrp="1"/>
          </p:cNvSpPr>
          <p:nvPr>
            <p:ph idx="1"/>
          </p:nvPr>
        </p:nvSpPr>
        <p:spPr>
          <a:xfrm>
            <a:off x="323528" y="1628800"/>
            <a:ext cx="8229600" cy="3201219"/>
          </a:xfrm>
        </p:spPr>
        <p:txBody>
          <a:bodyPr>
            <a:noAutofit/>
          </a:bodyPr>
          <a:lstStyle/>
          <a:p>
            <a:pPr>
              <a:lnSpc>
                <a:spcPct val="150000"/>
              </a:lnSpc>
              <a:buFont typeface="Wingdings" pitchFamily="2" charset="2"/>
              <a:buChar char="ü"/>
            </a:pPr>
            <a:r>
              <a:rPr lang="en-IN" sz="1600" dirty="0" smtClean="0"/>
              <a:t>During </a:t>
            </a:r>
            <a:r>
              <a:rPr lang="en-IN" sz="1600" dirty="0"/>
              <a:t>the final decade the try and include CSR in companies‟ business strategies emerged broadly. Consequently many </a:t>
            </a:r>
            <a:r>
              <a:rPr lang="en-IN" sz="1600" dirty="0" smtClean="0"/>
              <a:t>  movements </a:t>
            </a:r>
            <a:r>
              <a:rPr lang="en-IN" sz="1600" dirty="0"/>
              <a:t>had been evolved so as to build up a company culture combining reasonably priced, social and environmental movements.</a:t>
            </a:r>
          </a:p>
          <a:p>
            <a:pPr>
              <a:lnSpc>
                <a:spcPct val="150000"/>
              </a:lnSpc>
              <a:buFont typeface="Wingdings" pitchFamily="2" charset="2"/>
              <a:buChar char="ü"/>
            </a:pPr>
            <a:r>
              <a:rPr lang="en-IN" sz="1600" dirty="0" smtClean="0">
                <a:latin typeface="Times New Roman" pitchFamily="18" charset="0"/>
                <a:cs typeface="Times New Roman" pitchFamily="18" charset="0"/>
              </a:rPr>
              <a:t> According </a:t>
            </a:r>
            <a:r>
              <a:rPr lang="en-IN" sz="1600" dirty="0">
                <a:latin typeface="Times New Roman" pitchFamily="18" charset="0"/>
                <a:cs typeface="Times New Roman" pitchFamily="18" charset="0"/>
              </a:rPr>
              <a:t>to </a:t>
            </a:r>
            <a:r>
              <a:rPr lang="en-IN" sz="1600" dirty="0" err="1">
                <a:latin typeface="Times New Roman" pitchFamily="18" charset="0"/>
                <a:cs typeface="Times New Roman" pitchFamily="18" charset="0"/>
              </a:rPr>
              <a:t>Alagse</a:t>
            </a:r>
            <a:r>
              <a:rPr lang="en-IN" sz="1600" dirty="0">
                <a:latin typeface="Times New Roman" pitchFamily="18" charset="0"/>
                <a:cs typeface="Times New Roman" pitchFamily="18" charset="0"/>
              </a:rPr>
              <a:t> there are 4 unique ranges of CSR moves that can be integrated into the enterprise </a:t>
            </a:r>
            <a:r>
              <a:rPr lang="en-IN" sz="1600" dirty="0" smtClean="0">
                <a:latin typeface="Times New Roman" pitchFamily="18" charset="0"/>
                <a:cs typeface="Times New Roman" pitchFamily="18" charset="0"/>
              </a:rPr>
              <a:t>method.</a:t>
            </a:r>
          </a:p>
          <a:p>
            <a:pPr>
              <a:lnSpc>
                <a:spcPct val="150000"/>
              </a:lnSpc>
              <a:buFont typeface="Wingdings" pitchFamily="2" charset="2"/>
              <a:buChar char="ü"/>
            </a:pPr>
            <a:r>
              <a:rPr lang="en-IN" sz="1600" dirty="0">
                <a:latin typeface="Times New Roman" pitchFamily="18" charset="0"/>
                <a:cs typeface="Times New Roman" pitchFamily="18" charset="0"/>
              </a:rPr>
              <a:t>The first approach is the so referred to as reactive strategy. This form of method has been used extensively inside the past, gaining believe and confidence of the community but paying penalties on social duty moves that otherwise might have been saved. </a:t>
            </a:r>
            <a:endParaRPr lang="en-IN" sz="1600" dirty="0" smtClean="0">
              <a:latin typeface="Times New Roman" pitchFamily="18" charset="0"/>
              <a:cs typeface="Times New Roman" pitchFamily="18" charset="0"/>
            </a:endParaRPr>
          </a:p>
          <a:p>
            <a:pPr>
              <a:lnSpc>
                <a:spcPct val="150000"/>
              </a:lnSpc>
              <a:buFont typeface="Wingdings" pitchFamily="2" charset="2"/>
              <a:buChar char="ü"/>
            </a:pPr>
            <a:r>
              <a:rPr lang="en-IN" sz="1600" dirty="0">
                <a:latin typeface="Times New Roman" pitchFamily="18" charset="0"/>
                <a:cs typeface="Times New Roman" pitchFamily="18" charset="0"/>
              </a:rPr>
              <a:t>The 2nd </a:t>
            </a:r>
            <a:r>
              <a:rPr lang="en-IN" sz="1600" dirty="0" smtClean="0">
                <a:latin typeface="Times New Roman" pitchFamily="18" charset="0"/>
                <a:cs typeface="Times New Roman" pitchFamily="18" charset="0"/>
              </a:rPr>
              <a:t>method </a:t>
            </a:r>
            <a:r>
              <a:rPr lang="en-IN" sz="1600" dirty="0">
                <a:latin typeface="Times New Roman" pitchFamily="18" charset="0"/>
                <a:cs typeface="Times New Roman" pitchFamily="18" charset="0"/>
              </a:rPr>
              <a:t>deals with CSR as an photograph building workout. This approach responds to the reactive approach in which companies failed to discharge social duty. The damage control workout is one manner of getting better from the former cited </a:t>
            </a:r>
            <a:r>
              <a:rPr lang="en-IN" sz="1600" dirty="0" smtClean="0">
                <a:latin typeface="Times New Roman" pitchFamily="18" charset="0"/>
                <a:cs typeface="Times New Roman" pitchFamily="18" charset="0"/>
              </a:rPr>
              <a:t>approach.</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107080785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2054</Words>
  <Application>Microsoft Office PowerPoint</Application>
  <PresentationFormat>On-screen Show (4:3)</PresentationFormat>
  <Paragraphs>111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Dissertation: Tesni Tenson Dissertation Topic : Importance of Corporate Social Responsibility In Aviation Industry                                                  CONTENTS</vt:lpstr>
      <vt:lpstr>Dissertation: Tesni Tenson Dissertation Topic : Importance of Corporate Social Responsibility In Aviation Industry  INTRODUCTION</vt:lpstr>
      <vt:lpstr>Dissertation: Tesni Tenson Dissertation Topic : Importance of Corporate Social Responsibility In Aviation Industry   INTRODUCTION   </vt:lpstr>
      <vt:lpstr>Dissertation: Tesni Tenson Dissertation Topic : Importance of Corporate Social Responsibility In Aviation Industry  LITERATURE REVIEW</vt:lpstr>
      <vt:lpstr>Dissertation: Tesni Tenson Dissertation Topic : Importance of Corporate Social Responsibility In Aviation Industry  LITERATURE REVIEW</vt:lpstr>
      <vt:lpstr>Dissertation: Tesni Tenson Dissertation Topic : Importance of Corporate Social Responsibility In Aviation Industry   RESEARCH DESIGN, METHODOLOGY &amp; PLAN  </vt:lpstr>
      <vt:lpstr>Dissertation: Tesni Tenson Dissertation Topic : Importance of Corporate Social Responsibility In Aviation Industry   RESEARCH DESIGN, METHODOLOGY &amp; PLAN</vt:lpstr>
      <vt:lpstr>Dissertation: Tesni Tenson Dissertation Topic : Importance of Corporate Social Responsibility In Aviation Industry  FINDINGS &amp; ANALYSIS </vt:lpstr>
      <vt:lpstr>Dissertation: Tesni Tenson Dissertation Topic : Importance of Corporate Social Responsibility In Aviation Industry   FINDINGS &amp; ANALYSIS  </vt:lpstr>
      <vt:lpstr>Dissertation: Tesni Tenson Dissertation Topic : Importance of Corporate Social Responsibility In Aviation Industry    FINDINGS &amp;ANALYSIS</vt:lpstr>
      <vt:lpstr>Dissertation: Tesni Tenson Dissertation Topic : Importance of Corporate Social Responsibility In Aviation Industry    FINDINGS &amp;ANALYSIS</vt:lpstr>
      <vt:lpstr>Dissertation: Tesni Tenson Dissertation Topic : Importance of Corporate Social Responsibility In Aviation Industry  INTERPRETATION OF RESULTS  </vt:lpstr>
      <vt:lpstr>Dissertation: Tesni Tenson Dissertation Topic : Importance of Corporate Social Responsibility In Aviation Industry  CONCLUSION &amp; SCOPE OF FUTURE WORK  </vt:lpstr>
      <vt:lpstr>Dissertation: Tesni Tenson Dissertation Topic : Importance of Corporate Social Responsibility In Aviation Industry  CONCLUSION &amp; SCOPE OF FUTURE WORK  </vt:lpstr>
      <vt:lpstr>Dissertation: Tesni Tenson Dissertation Topic : Importance of Corporate Social Responsibility In Aviation Industry  CONCLUSION &amp; SCOPE OF FUTURE WORK </vt:lpstr>
      <vt:lpstr>Dissertation: Tesni Tenson Dissertation Topic : Importance of Corporate Social Responsibility In Aviation Industry  CONCLUSION &amp; SCOPE OF FUTURE WORK </vt:lpstr>
      <vt:lpstr>Dissertation: Tesni Tenson Dissertation Topic : Importance of Corporate Social Responsibility In Aviation Industry  APPENDIX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35</cp:revision>
  <dcterms:created xsi:type="dcterms:W3CDTF">2019-10-18T11:18:10Z</dcterms:created>
  <dcterms:modified xsi:type="dcterms:W3CDTF">2019-10-23T02:15:44Z</dcterms:modified>
</cp:coreProperties>
</file>