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1" r:id="rId6"/>
    <p:sldId id="263" r:id="rId7"/>
    <p:sldId id="264" r:id="rId8"/>
    <p:sldId id="279" r:id="rId9"/>
    <p:sldId id="280" r:id="rId10"/>
    <p:sldId id="265" r:id="rId11"/>
    <p:sldId id="266" r:id="rId12"/>
    <p:sldId id="267" r:id="rId13"/>
    <p:sldId id="269" r:id="rId14"/>
    <p:sldId id="268" r:id="rId15"/>
    <p:sldId id="270" r:id="rId16"/>
    <p:sldId id="272" r:id="rId17"/>
    <p:sldId id="273" r:id="rId18"/>
    <p:sldId id="281" r:id="rId19"/>
    <p:sldId id="282" r:id="rId20"/>
    <p:sldId id="274" r:id="rId21"/>
    <p:sldId id="276" r:id="rId22"/>
    <p:sldId id="283"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660"/>
  </p:normalViewPr>
  <p:slideViewPr>
    <p:cSldViewPr>
      <p:cViewPr>
        <p:scale>
          <a:sx n="76" d="100"/>
          <a:sy n="76" d="100"/>
        </p:scale>
        <p:origin x="-124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6C7865-E018-42CF-9550-638592845DC0}" type="datetimeFigureOut">
              <a:rPr lang="en-US" smtClean="0"/>
              <a:pPr/>
              <a:t>23-10-2019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54682C-470B-486E-9D28-B0494B6EFC01}" type="slidenum">
              <a:rPr lang="en-US" smtClean="0"/>
              <a:pPr/>
              <a:t>‹#›</a:t>
            </a:fld>
            <a:endParaRPr lang="en-US"/>
          </a:p>
        </p:txBody>
      </p:sp>
    </p:spTree>
    <p:extLst>
      <p:ext uri="{BB962C8B-B14F-4D97-AF65-F5344CB8AC3E}">
        <p14:creationId xmlns:p14="http://schemas.microsoft.com/office/powerpoint/2010/main" val="42107728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ED6726-2C38-449F-91B4-A44051AB4E97}" type="datetimeFigureOut">
              <a:rPr lang="en-US" smtClean="0"/>
              <a:pPr/>
              <a:t>23-10-2019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1A7D-D7E4-4645-ABE8-0FC24D219BFC}" type="slidenum">
              <a:rPr lang="en-US" smtClean="0"/>
              <a:pPr/>
              <a:t>‹#›</a:t>
            </a:fld>
            <a:endParaRPr lang="en-US"/>
          </a:p>
        </p:txBody>
      </p:sp>
    </p:spTree>
    <p:extLst>
      <p:ext uri="{BB962C8B-B14F-4D97-AF65-F5344CB8AC3E}">
        <p14:creationId xmlns:p14="http://schemas.microsoft.com/office/powerpoint/2010/main" val="15086437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861A7D-D7E4-4645-ABE8-0FC24D219BFC}" type="slidenum">
              <a:rPr lang="en-US" smtClean="0"/>
              <a:pPr/>
              <a:t>1</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Header Placeholder 5"/>
          <p:cNvSpPr>
            <a:spLocks noGrp="1"/>
          </p:cNvSpPr>
          <p:nvPr>
            <p:ph type="hdr" sz="quarter" idx="12"/>
          </p:nvPr>
        </p:nvSpPr>
        <p:spPr/>
        <p:txBody>
          <a:bodyPr/>
          <a:lstStyle/>
          <a:p>
            <a:r>
              <a:rPr lang="en-US" dirty="0"/>
              <a:t>Rizwan Nazar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dirty="0"/>
              <a:t>Rizwan Nazar</a:t>
            </a:r>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7861A7D-D7E4-4645-ABE8-0FC24D219BFC}"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B462B7-F529-4F81-B1A6-9D918DB7BCC3}" type="datetime1">
              <a:rPr lang="en-US" smtClean="0"/>
              <a:pPr/>
              <a:t>23-10-2019</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9A2005-D527-4BCC-AB9F-1160ECBC6825}" type="datetime1">
              <a:rPr lang="en-US" smtClean="0"/>
              <a:pPr/>
              <a:t>23-10-2019</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133574-2D08-4381-AF4B-C1B9E45976C7}" type="datetime1">
              <a:rPr lang="en-US" smtClean="0"/>
              <a:pPr/>
              <a:t>23-10-2019</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372CC-E982-416C-9F65-FD81E018E5F6}" type="datetime1">
              <a:rPr lang="en-US" smtClean="0"/>
              <a:pPr/>
              <a:t>23-10-2019</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7F6B69-6F67-4175-925A-A5CC1A793501}" type="datetime1">
              <a:rPr lang="en-US" smtClean="0"/>
              <a:pPr/>
              <a:t>23-10-2019</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7A7BE68-A395-486C-A0FE-9476AB928DE3}" type="datetime1">
              <a:rPr lang="en-US" smtClean="0"/>
              <a:pPr/>
              <a:t>23-10-2019</a:t>
            </a:fld>
            <a:endParaRPr lang="en-US"/>
          </a:p>
        </p:txBody>
      </p:sp>
      <p:sp>
        <p:nvSpPr>
          <p:cNvPr id="6" name="Footer Placeholder 5"/>
          <p:cNvSpPr>
            <a:spLocks noGrp="1"/>
          </p:cNvSpPr>
          <p:nvPr>
            <p:ph type="ftr" sz="quarter" idx="11"/>
          </p:nvPr>
        </p:nvSpPr>
        <p:spPr/>
        <p:txBody>
          <a:bodyPr/>
          <a:lstStyle/>
          <a:p>
            <a:r>
              <a:rPr lang="en-US"/>
              <a:t>Marketing Strategies in Aviation Industry</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86AB37-47A0-4C46-B1D6-3458CAB7A2E7}" type="datetime1">
              <a:rPr lang="en-US" smtClean="0"/>
              <a:pPr/>
              <a:t>23-10-2019</a:t>
            </a:fld>
            <a:endParaRPr lang="en-US"/>
          </a:p>
        </p:txBody>
      </p:sp>
      <p:sp>
        <p:nvSpPr>
          <p:cNvPr id="8" name="Footer Placeholder 7"/>
          <p:cNvSpPr>
            <a:spLocks noGrp="1"/>
          </p:cNvSpPr>
          <p:nvPr>
            <p:ph type="ftr" sz="quarter" idx="11"/>
          </p:nvPr>
        </p:nvSpPr>
        <p:spPr/>
        <p:txBody>
          <a:bodyPr/>
          <a:lstStyle/>
          <a:p>
            <a:r>
              <a:rPr lang="en-US"/>
              <a:t>Marketing Strategies in Aviation Industry</a:t>
            </a:r>
          </a:p>
        </p:txBody>
      </p:sp>
      <p:sp>
        <p:nvSpPr>
          <p:cNvPr id="9" name="Slide Number Placeholder 8"/>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40B3F9-A33D-4E9E-9E12-DA1AE43DDF81}" type="datetime1">
              <a:rPr lang="en-US" smtClean="0"/>
              <a:pPr/>
              <a:t>23-10-2019</a:t>
            </a:fld>
            <a:endParaRPr lang="en-US"/>
          </a:p>
        </p:txBody>
      </p:sp>
      <p:sp>
        <p:nvSpPr>
          <p:cNvPr id="4" name="Footer Placeholder 3"/>
          <p:cNvSpPr>
            <a:spLocks noGrp="1"/>
          </p:cNvSpPr>
          <p:nvPr>
            <p:ph type="ftr" sz="quarter" idx="11"/>
          </p:nvPr>
        </p:nvSpPr>
        <p:spPr/>
        <p:txBody>
          <a:bodyPr/>
          <a:lstStyle/>
          <a:p>
            <a:r>
              <a:rPr lang="en-US"/>
              <a:t>Marketing Strategies in Aviation Industry</a:t>
            </a:r>
          </a:p>
        </p:txBody>
      </p:sp>
      <p:sp>
        <p:nvSpPr>
          <p:cNvPr id="5" name="Slide Number Placeholder 4"/>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1D3C8-015A-442B-835E-BE1DEE89B180}" type="datetime1">
              <a:rPr lang="en-US" smtClean="0"/>
              <a:pPr/>
              <a:t>23-10-2019</a:t>
            </a:fld>
            <a:endParaRPr lang="en-US"/>
          </a:p>
        </p:txBody>
      </p:sp>
      <p:sp>
        <p:nvSpPr>
          <p:cNvPr id="3" name="Footer Placeholder 2"/>
          <p:cNvSpPr>
            <a:spLocks noGrp="1"/>
          </p:cNvSpPr>
          <p:nvPr>
            <p:ph type="ftr" sz="quarter" idx="11"/>
          </p:nvPr>
        </p:nvSpPr>
        <p:spPr/>
        <p:txBody>
          <a:bodyPr/>
          <a:lstStyle/>
          <a:p>
            <a:r>
              <a:rPr lang="en-US"/>
              <a:t>Marketing Strategies in Aviation Industry</a:t>
            </a:r>
          </a:p>
        </p:txBody>
      </p:sp>
      <p:sp>
        <p:nvSpPr>
          <p:cNvPr id="4" name="Slide Number Placeholder 3"/>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25ECFB-4481-40DB-8770-701CEFC95230}" type="datetime1">
              <a:rPr lang="en-US" smtClean="0"/>
              <a:pPr/>
              <a:t>23-10-2019</a:t>
            </a:fld>
            <a:endParaRPr lang="en-US"/>
          </a:p>
        </p:txBody>
      </p:sp>
      <p:sp>
        <p:nvSpPr>
          <p:cNvPr id="6" name="Footer Placeholder 5"/>
          <p:cNvSpPr>
            <a:spLocks noGrp="1"/>
          </p:cNvSpPr>
          <p:nvPr>
            <p:ph type="ftr" sz="quarter" idx="11"/>
          </p:nvPr>
        </p:nvSpPr>
        <p:spPr/>
        <p:txBody>
          <a:bodyPr/>
          <a:lstStyle/>
          <a:p>
            <a:r>
              <a:rPr lang="en-US"/>
              <a:t>Marketing Strategies in Aviation Industry</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B986FF-7472-4DA3-BDF6-4ADA02ED5DDB}" type="datetime1">
              <a:rPr lang="en-US" smtClean="0"/>
              <a:pPr/>
              <a:t>23-10-2019</a:t>
            </a:fld>
            <a:endParaRPr lang="en-US"/>
          </a:p>
        </p:txBody>
      </p:sp>
      <p:sp>
        <p:nvSpPr>
          <p:cNvPr id="6" name="Footer Placeholder 5"/>
          <p:cNvSpPr>
            <a:spLocks noGrp="1"/>
          </p:cNvSpPr>
          <p:nvPr>
            <p:ph type="ftr" sz="quarter" idx="11"/>
          </p:nvPr>
        </p:nvSpPr>
        <p:spPr/>
        <p:txBody>
          <a:bodyPr/>
          <a:lstStyle/>
          <a:p>
            <a:r>
              <a:rPr lang="en-US"/>
              <a:t>Marketing Strategies in Aviation Industry</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DF4DD-0810-436F-8C9B-BA952A3ACDC5}" type="datetime1">
              <a:rPr lang="en-US" smtClean="0"/>
              <a:pPr/>
              <a:t>23-10-2019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Marketing Strategies in Aviation Industry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9CCD1-5D57-4C1C-9CC5-5E865BE2FA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wikipedia.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1"/>
            <a:ext cx="8839200" cy="914399"/>
          </a:xfrm>
        </p:spPr>
        <p:txBody>
          <a:bodyPr>
            <a:normAutofit/>
          </a:bodyPr>
          <a:lstStyle/>
          <a:p>
            <a:r>
              <a:rPr lang="en-US" sz="2000" dirty="0">
                <a:latin typeface="Times New Roman" pitchFamily="18" charset="0"/>
                <a:cs typeface="Times New Roman" pitchFamily="18" charset="0"/>
              </a:rPr>
              <a:t>         DISSERTATION for the degree of BBA (Aviation Operation)</a:t>
            </a:r>
            <a:endParaRPr lang="en-US" sz="2000" dirty="0"/>
          </a:p>
        </p:txBody>
      </p:sp>
      <p:sp>
        <p:nvSpPr>
          <p:cNvPr id="3" name="Subtitle 2"/>
          <p:cNvSpPr>
            <a:spLocks noGrp="1"/>
          </p:cNvSpPr>
          <p:nvPr>
            <p:ph type="subTitle" idx="1"/>
          </p:nvPr>
        </p:nvSpPr>
        <p:spPr>
          <a:xfrm>
            <a:off x="0" y="2478991"/>
            <a:ext cx="9144000" cy="1447800"/>
          </a:xfrm>
        </p:spPr>
        <p:txBody>
          <a:bodyPr>
            <a:normAutofit/>
          </a:bodyPr>
          <a:lstStyle/>
          <a:p>
            <a:r>
              <a:rPr lang="en-US" b="1" dirty="0" smtClean="0">
                <a:solidFill>
                  <a:schemeClr val="tx1"/>
                </a:solidFill>
              </a:rPr>
              <a:t>   AIRLINE </a:t>
            </a:r>
            <a:r>
              <a:rPr lang="en-US" b="1" dirty="0" smtClean="0">
                <a:solidFill>
                  <a:schemeClr val="tx1"/>
                </a:solidFill>
              </a:rPr>
              <a:t>FINANCIAL MANAGEMENT</a:t>
            </a:r>
            <a:endParaRPr lang="en-US" b="1" dirty="0">
              <a:solidFill>
                <a:schemeClr val="tx1"/>
              </a:solidFill>
            </a:endParaRPr>
          </a:p>
        </p:txBody>
      </p:sp>
      <p:sp>
        <p:nvSpPr>
          <p:cNvPr id="4" name="Footer Placeholder 3"/>
          <p:cNvSpPr>
            <a:spLocks noGrp="1"/>
          </p:cNvSpPr>
          <p:nvPr>
            <p:ph type="ftr" sz="quarter" idx="11"/>
          </p:nvPr>
        </p:nvSpPr>
        <p:spPr>
          <a:xfrm>
            <a:off x="1981200" y="6211669"/>
            <a:ext cx="4953000" cy="646331"/>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pic>
        <p:nvPicPr>
          <p:cNvPr id="5" name="Picture 4" descr="upes_cce_logo.png"/>
          <p:cNvPicPr>
            <a:picLocks noChangeAspect="1"/>
          </p:cNvPicPr>
          <p:nvPr/>
        </p:nvPicPr>
        <p:blipFill>
          <a:blip r:embed="rId3"/>
          <a:stretch>
            <a:fillRect/>
          </a:stretch>
        </p:blipFill>
        <p:spPr>
          <a:xfrm>
            <a:off x="3032887" y="457201"/>
            <a:ext cx="3078226" cy="1066799"/>
          </a:xfrm>
          <a:prstGeom prst="rect">
            <a:avLst/>
          </a:prstGeom>
        </p:spPr>
      </p:pic>
      <p:sp>
        <p:nvSpPr>
          <p:cNvPr id="6" name="TextBox 5"/>
          <p:cNvSpPr txBox="1"/>
          <p:nvPr/>
        </p:nvSpPr>
        <p:spPr>
          <a:xfrm>
            <a:off x="0" y="3685784"/>
            <a:ext cx="9144000" cy="707886"/>
          </a:xfrm>
          <a:prstGeom prst="rect">
            <a:avLst/>
          </a:prstGeom>
          <a:noFill/>
        </p:spPr>
        <p:txBody>
          <a:bodyPr wrap="square" rtlCol="0">
            <a:spAutoFit/>
          </a:bodyPr>
          <a:lstStyle/>
          <a:p>
            <a:pPr algn="ctr"/>
            <a:r>
              <a:rPr lang="en-US" sz="2000" dirty="0" smtClean="0">
                <a:latin typeface="Times New Roman" pitchFamily="18" charset="0"/>
                <a:cs typeface="Times New Roman" pitchFamily="18" charset="0"/>
              </a:rPr>
              <a:t>Submitted </a:t>
            </a:r>
            <a:r>
              <a:rPr lang="en-US" sz="2000" dirty="0">
                <a:latin typeface="Times New Roman" pitchFamily="18" charset="0"/>
                <a:cs typeface="Times New Roman" pitchFamily="18" charset="0"/>
              </a:rPr>
              <a:t>by, </a:t>
            </a:r>
            <a:r>
              <a:rPr lang="en-US" sz="2000" dirty="0" smtClean="0">
                <a:latin typeface="Times New Roman" pitchFamily="18" charset="0"/>
                <a:cs typeface="Times New Roman" pitchFamily="18" charset="0"/>
              </a:rPr>
              <a:t>BIMAL RAJU</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Guided by, </a:t>
            </a:r>
            <a:r>
              <a:rPr lang="en-US" sz="2000" dirty="0" smtClean="0">
                <a:latin typeface="Times New Roman" pitchFamily="18" charset="0"/>
                <a:cs typeface="Times New Roman" pitchFamily="18" charset="0"/>
              </a:rPr>
              <a:t>PRASANTH. </a:t>
            </a:r>
            <a:r>
              <a:rPr lang="en-US" sz="2000" dirty="0">
                <a:latin typeface="Times New Roman" pitchFamily="18" charset="0"/>
                <a:cs typeface="Times New Roman" pitchFamily="18" charset="0"/>
              </a:rPr>
              <a:t>G</a:t>
            </a:r>
            <a:endParaRPr lang="en-US" sz="2000" dirty="0">
              <a:latin typeface="Times New Roman" pitchFamily="18" charset="0"/>
              <a:cs typeface="Times New Roman" pitchFamily="18" charset="0"/>
            </a:endParaRPr>
          </a:p>
        </p:txBody>
      </p:sp>
      <p:sp>
        <p:nvSpPr>
          <p:cNvPr id="7" name="TextBox 6"/>
          <p:cNvSpPr txBox="1"/>
          <p:nvPr/>
        </p:nvSpPr>
        <p:spPr>
          <a:xfrm>
            <a:off x="228600" y="5334000"/>
            <a:ext cx="8686800" cy="646331"/>
          </a:xfrm>
          <a:prstGeom prst="rect">
            <a:avLst/>
          </a:prstGeom>
          <a:noFill/>
        </p:spPr>
        <p:txBody>
          <a:bodyPr wrap="square" rtlCol="0">
            <a:spAutoFit/>
          </a:bodyPr>
          <a:lstStyle/>
          <a:p>
            <a:pPr algn="ct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Academic Year: </a:t>
            </a:r>
            <a:r>
              <a:rPr lang="en-US" dirty="0">
                <a:latin typeface="Times New Roman" pitchFamily="18" charset="0"/>
                <a:cs typeface="Times New Roman" pitchFamily="18" charset="0"/>
              </a:rPr>
              <a:t>2017 - 2020</a:t>
            </a: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latin typeface="Times New Roman" pitchFamily="18" charset="0"/>
                <a:cs typeface="Times New Roman" pitchFamily="18" charset="0"/>
              </a:rPr>
              <a:t>Dissertation by, BIMAL RAJU</a:t>
            </a:r>
            <a:br>
              <a:rPr lang="en-US" sz="1800" dirty="0">
                <a:latin typeface="Times New Roman" pitchFamily="18" charset="0"/>
                <a:cs typeface="Times New Roman" pitchFamily="18" charset="0"/>
              </a:rPr>
            </a:br>
            <a:r>
              <a:rPr lang="en-US" sz="1800" b="1" dirty="0"/>
              <a:t>AIRLINE FINANCIAL MANAGEMENT</a:t>
            </a:r>
            <a:br>
              <a:rPr lang="en-US" sz="1800" b="1" dirty="0"/>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ctr">
              <a:buNone/>
            </a:pPr>
            <a:r>
              <a:rPr lang="en-US" b="1" u="sng" dirty="0">
                <a:latin typeface="Calibri Light" pitchFamily="34" charset="0"/>
                <a:cs typeface="Times New Roman" pitchFamily="18" charset="0"/>
              </a:rPr>
              <a:t>Findings and Analysis</a:t>
            </a:r>
          </a:p>
          <a:p>
            <a:pPr algn="just">
              <a:buNone/>
            </a:pPr>
            <a:endParaRPr lang="en-US" sz="22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sz="1800" dirty="0"/>
              <a:t> </a:t>
            </a:r>
            <a:r>
              <a:rPr lang="en-US" sz="2400" dirty="0"/>
              <a:t>Fund is a wide and various theme that manages verifying that association's has the important monetary assets to effectively work in a short-and long haul point of view (</a:t>
            </a:r>
            <a:r>
              <a:rPr lang="en-US" sz="2400" dirty="0" err="1"/>
              <a:t>Vasigh</a:t>
            </a:r>
            <a:r>
              <a:rPr lang="en-US" sz="2400" dirty="0"/>
              <a:t>, et al., 2014). With the goal for Airlines to remain productive in the long haul, it is imperative to concentrate on budgetary administration, just as the general financial condition to have the option to keep up a well-overseen and proficient carrier activity. The money related execution of carriers is significant, on the grounds that it impacts transient choices and their key arranging</a:t>
            </a:r>
            <a:r>
              <a:rPr lang="en-US" sz="1800" dirty="0"/>
              <a:t>.</a:t>
            </a:r>
            <a:endParaRPr lang="en-US" sz="18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41D3F499-3CE4-4031-AA7F-59079719EAF8}"/>
              </a:ext>
            </a:extLst>
          </p:cNvPr>
          <p:cNvSpPr>
            <a:spLocks noGrp="1"/>
          </p:cNvSpPr>
          <p:nvPr>
            <p:ph type="ftr" sz="quarter" idx="11"/>
          </p:nvPr>
        </p:nvSpPr>
        <p:spPr>
          <a:xfrm>
            <a:off x="2057400" y="6324600"/>
            <a:ext cx="56388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latin typeface="Times New Roman" pitchFamily="18" charset="0"/>
                <a:cs typeface="Times New Roman" pitchFamily="18" charset="0"/>
              </a:rPr>
              <a:t>Dissertation by, BIMAL RAJU</a:t>
            </a:r>
            <a:br>
              <a:rPr lang="en-US" sz="1800" dirty="0">
                <a:latin typeface="Times New Roman" pitchFamily="18" charset="0"/>
                <a:cs typeface="Times New Roman" pitchFamily="18" charset="0"/>
              </a:rPr>
            </a:br>
            <a:r>
              <a:rPr lang="en-US" sz="1800" b="1" dirty="0"/>
              <a:t>AIRLINE FINANCIAL MANAGEMENT</a:t>
            </a:r>
            <a:br>
              <a:rPr lang="en-US" sz="1800" b="1" dirty="0"/>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marL="457200" lvl="1" indent="0" algn="ctr">
              <a:buNone/>
            </a:pPr>
            <a:r>
              <a:rPr lang="en-US" sz="2400" b="1" dirty="0">
                <a:latin typeface="Times New Roman" pitchFamily="18" charset="0"/>
                <a:cs typeface="Times New Roman" pitchFamily="18" charset="0"/>
              </a:rPr>
              <a:t> </a:t>
            </a:r>
            <a:r>
              <a:rPr lang="en-US" sz="4400" b="1" u="sng" dirty="0"/>
              <a:t>ANALYSIS</a:t>
            </a:r>
            <a:endParaRPr lang="en-US" sz="4400" u="sng" dirty="0"/>
          </a:p>
          <a:p>
            <a:pPr>
              <a:buNone/>
            </a:pPr>
            <a:r>
              <a:rPr lang="en-US" sz="2000" dirty="0" smtClean="0"/>
              <a:t>       </a:t>
            </a:r>
            <a:endParaRPr lang="en-US" sz="2000" dirty="0" smtClean="0"/>
          </a:p>
          <a:p>
            <a:pPr>
              <a:buNone/>
            </a:pPr>
            <a:r>
              <a:rPr lang="en-US" sz="2000" dirty="0" smtClean="0"/>
              <a:t>           </a:t>
            </a:r>
            <a:r>
              <a:rPr lang="en-US" sz="2900" dirty="0"/>
              <a:t>The aircraft business is an obligation concentrated industry because of the huge measures of obligation brought about in the financing (either rents or acquisition) of air ship essential for tasks. The present and snappy </a:t>
            </a:r>
            <a:r>
              <a:rPr lang="en-US" sz="2900" dirty="0" smtClean="0"/>
              <a:t>proportions</a:t>
            </a:r>
            <a:r>
              <a:rPr lang="en-US" sz="2900" dirty="0"/>
              <a:t> can be drastically influenced as the quantity of airplane leases or obligation commitments move into the current liabilities segment of the monetary record. Also, as an aircraft grows tasks and administration to new urban areas, it brings about extra liabilities as entryway and ticket counter rents at the new air terminal goals. Southwest experienced huge venture into Florida during the years 1994 and 1995. As appeared in the above similar table, the Average Collection Period in Days has relentlessly expanded since 1993. In any case, most of all Southwest's ticket deals to their clients are with money or credit card. This outcomes in a low normal accumulation period and is definitely not a noteworthy pointer of Southwest's momentary dissolvability. As showed in the business near table beneath, Southwest Airlines normal accumulation period is truly outstanding in the business. Southwest Airlines gives low charge air transportation administrations and along these lines isn't a profoundly stock touchy element. Southwest Airlines' inventories comprises of flight gear superfluous parts, materials, and supplies and is conveyed at normal cost, which approximates market esteem. These things are charged to costs when given for use.3 Southwest's stock turnover is moderately high as contrasted with the business medium quartiles.</a:t>
            </a:r>
            <a:endParaRPr lang="en-US" sz="29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3D8DAAB0-ABC9-44F3-A278-9B023073931C}"/>
              </a:ext>
            </a:extLst>
          </p:cNvPr>
          <p:cNvSpPr>
            <a:spLocks noGrp="1"/>
          </p:cNvSpPr>
          <p:nvPr>
            <p:ph type="ftr" sz="quarter" idx="11"/>
          </p:nvPr>
        </p:nvSpPr>
        <p:spPr>
          <a:xfrm>
            <a:off x="2133600" y="6324600"/>
            <a:ext cx="54102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876800"/>
          </a:xfrm>
        </p:spPr>
        <p:txBody>
          <a:bodyPr>
            <a:normAutofit fontScale="55000" lnSpcReduction="20000"/>
          </a:bodyPr>
          <a:lstStyle/>
          <a:p>
            <a:pPr>
              <a:buNone/>
            </a:pPr>
            <a:r>
              <a:rPr lang="en-US" sz="2400" dirty="0">
                <a:latin typeface="Times New Roman" pitchFamily="18" charset="0"/>
                <a:cs typeface="Times New Roman" pitchFamily="18" charset="0"/>
              </a:rPr>
              <a:t>	</a:t>
            </a:r>
            <a:r>
              <a:rPr lang="en-US" sz="2800" b="1" dirty="0"/>
              <a:t> </a:t>
            </a:r>
            <a:r>
              <a:rPr lang="en-US" sz="5100" b="1" u="sng" dirty="0"/>
              <a:t>GDP AND ITS IMPACT ON THE DEMAND FOR AIR TRAVEL</a:t>
            </a:r>
            <a:endParaRPr lang="en-US" sz="5100" u="sng" dirty="0"/>
          </a:p>
          <a:p>
            <a:pPr>
              <a:buNone/>
            </a:pPr>
            <a:endParaRPr lang="en-US" sz="96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pPr marL="0" indent="0">
              <a:buNone/>
            </a:pPr>
            <a:r>
              <a:rPr lang="en-US" sz="3400" dirty="0"/>
              <a:t>(GDP) can be characterized as the financial estimation of every single completed great also, benefits in a nation, less the estimation of the merchandise and ventures used to make them (</a:t>
            </a:r>
            <a:r>
              <a:rPr lang="en-US" sz="3400" dirty="0" err="1"/>
              <a:t>eurostat</a:t>
            </a:r>
            <a:r>
              <a:rPr lang="en-US" sz="3400" dirty="0"/>
              <a:t>, 2014). Gross domestic product is given inside a certain time allotment, frequently in a specific year. Gross domestic product incorporates open and</a:t>
            </a:r>
          </a:p>
          <a:p>
            <a:pPr marL="0" indent="0">
              <a:buNone/>
            </a:pPr>
            <a:r>
              <a:rPr lang="en-US" sz="3400" dirty="0"/>
              <a:t>private utilization, government spending, ventures and net sends out. Gross domestic product development can be utilized as an estimation to assess </a:t>
            </a:r>
            <a:r>
              <a:rPr lang="en-US" sz="3400" dirty="0" smtClean="0"/>
              <a:t>the</a:t>
            </a:r>
            <a:r>
              <a:rPr lang="en-US" sz="3400" dirty="0"/>
              <a:t> financial presentation of a nation, or its flourishing. It isn't exact to make an interpretation of GDP to the ways of life, in any case, it is a decent pointer, given that the populace can profit by a more extravagant economy.</a:t>
            </a:r>
          </a:p>
          <a:p>
            <a:endParaRPr lang="en-US" sz="2400" b="1" dirty="0">
              <a:latin typeface="Times New Roman" pitchFamily="18" charset="0"/>
              <a:cs typeface="Times New Roman" pitchFamily="18" charset="0"/>
            </a:endParaRPr>
          </a:p>
        </p:txBody>
      </p:sp>
      <p:sp>
        <p:nvSpPr>
          <p:cNvPr id="6" name="Title 1">
            <a:extLst>
              <a:ext uri="{FF2B5EF4-FFF2-40B4-BE49-F238E27FC236}">
                <a16:creationId xmlns="" xmlns:a16="http://schemas.microsoft.com/office/drawing/2014/main" id="{9FD497AB-FF6E-4498-A798-60E6040E7BB1}"/>
              </a:ext>
            </a:extLst>
          </p:cNvPr>
          <p:cNvSpPr>
            <a:spLocks noGrp="1"/>
          </p:cNvSpPr>
          <p:nvPr>
            <p:ph type="title"/>
          </p:nvPr>
        </p:nvSpPr>
        <p:spPr>
          <a:xfrm>
            <a:off x="381000" y="381000"/>
            <a:ext cx="8229600" cy="914400"/>
          </a:xfrm>
        </p:spPr>
        <p:txBody>
          <a:bodyPr>
            <a:normAutofit fontScale="90000"/>
          </a:bodyPr>
          <a:lstStyle/>
          <a:p>
            <a:r>
              <a:rPr lang="en-US" sz="20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Dissertation by, BIMAL RAJU</a:t>
            </a:r>
            <a:br>
              <a:rPr lang="en-US" sz="1800" dirty="0">
                <a:latin typeface="Times New Roman" pitchFamily="18" charset="0"/>
                <a:cs typeface="Times New Roman" pitchFamily="18" charset="0"/>
              </a:rPr>
            </a:br>
            <a:r>
              <a:rPr lang="en-US" sz="1800" b="1" dirty="0"/>
              <a:t>AIRLINE FINANCIAL MANAGEMENT</a:t>
            </a:r>
            <a:r>
              <a:rPr lang="en-US" sz="1800" b="1" dirty="0"/>
              <a:t/>
            </a:r>
            <a:br>
              <a:rPr lang="en-US" sz="1800" b="1" dirty="0"/>
            </a:br>
            <a:r>
              <a:rPr lang="en-US" sz="2000" dirty="0"/>
              <a:t/>
            </a:r>
            <a:br>
              <a:rPr lang="en-US" sz="2000" dirty="0"/>
            </a:br>
            <a:r>
              <a:rPr lang="en-US" sz="2000" dirty="0" smtClean="0"/>
              <a:t> </a:t>
            </a:r>
            <a:endParaRPr lang="en-US" sz="2000" dirty="0">
              <a:latin typeface="Times New Roman" pitchFamily="18" charset="0"/>
              <a:cs typeface="Times New Roman" pitchFamily="18" charset="0"/>
            </a:endParaRPr>
          </a:p>
        </p:txBody>
      </p:sp>
      <p:sp>
        <p:nvSpPr>
          <p:cNvPr id="7" name="Footer Placeholder 3">
            <a:extLst>
              <a:ext uri="{FF2B5EF4-FFF2-40B4-BE49-F238E27FC236}">
                <a16:creationId xmlns="" xmlns:a16="http://schemas.microsoft.com/office/drawing/2014/main" id="{0A7B8E64-09D6-417A-BF39-FE9C022A82FA}"/>
              </a:ext>
            </a:extLst>
          </p:cNvPr>
          <p:cNvSpPr>
            <a:spLocks noGrp="1"/>
          </p:cNvSpPr>
          <p:nvPr>
            <p:ph type="ftr" sz="quarter" idx="11"/>
          </p:nvPr>
        </p:nvSpPr>
        <p:spPr>
          <a:xfrm>
            <a:off x="2133600" y="6356350"/>
            <a:ext cx="47244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latin typeface="Times New Roman" pitchFamily="18" charset="0"/>
                <a:cs typeface="Times New Roman" pitchFamily="18" charset="0"/>
              </a:rPr>
              <a:t>Dissertation by, BIMAL RAJU</a:t>
            </a:r>
            <a:br>
              <a:rPr lang="en-US" sz="1800" dirty="0">
                <a:latin typeface="Times New Roman" pitchFamily="18" charset="0"/>
                <a:cs typeface="Times New Roman" pitchFamily="18" charset="0"/>
              </a:rPr>
            </a:br>
            <a:r>
              <a:rPr lang="en-US" sz="1800" b="1" dirty="0"/>
              <a:t>AIRLINE FINANCIAL MANAGEMENT</a:t>
            </a:r>
            <a:r>
              <a:rPr lang="en-US" sz="1800" b="1" dirty="0"/>
              <a:t/>
            </a:r>
            <a:br>
              <a:rPr lang="en-US" sz="1800" b="1" dirty="0"/>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ctr">
              <a:buNone/>
            </a:pPr>
            <a:r>
              <a:rPr lang="en-US" sz="2600" b="1" dirty="0">
                <a:latin typeface="Times New Roman" pitchFamily="18" charset="0"/>
                <a:cs typeface="Times New Roman" pitchFamily="18" charset="0"/>
              </a:rPr>
              <a:t>	</a:t>
            </a:r>
            <a:r>
              <a:rPr lang="en-US" sz="2000" b="1" dirty="0"/>
              <a:t> </a:t>
            </a:r>
            <a:r>
              <a:rPr lang="en-US" sz="2000" b="1" u="sng" dirty="0"/>
              <a:t>COST OF TRAVEL</a:t>
            </a:r>
            <a:endParaRPr lang="en-US" sz="2000" u="sng" dirty="0"/>
          </a:p>
          <a:p>
            <a:pPr marL="0" indent="0">
              <a:buNone/>
            </a:pPr>
            <a:r>
              <a:rPr lang="en-US" sz="2000" dirty="0"/>
              <a:t>Cost of movement is basically the value paid by the client to purchase an air ticket. As air travel ends up less expensive, a bigger number of individuals can manage the cost of it, bringing about an expansion in rush hour gridlock. Over the most recent couple of years, the unit cost per excursion has been on a downtrend, because of upgrades in carrier effectiveness and expanded challenge. This advancement has been additionally bolstered by the fall in unrefined petroleum costs in 2014, cutting airfares by around 40% in genuine (for example swelling balanced) terms since the mid-1970s. In any case, there is an immense extension for these expenses to descend further, given the armada substitution program numerous carriers have attempted to turn out to be more cost effective, and the proceeded with droop in oil costs.</a:t>
            </a:r>
          </a:p>
        </p:txBody>
      </p:sp>
      <p:sp>
        <p:nvSpPr>
          <p:cNvPr id="5" name="Footer Placeholder 3">
            <a:extLst>
              <a:ext uri="{FF2B5EF4-FFF2-40B4-BE49-F238E27FC236}">
                <a16:creationId xmlns="" xmlns:a16="http://schemas.microsoft.com/office/drawing/2014/main" id="{8012B8AC-1FB3-406E-895B-43ED48E0AB91}"/>
              </a:ext>
            </a:extLst>
          </p:cNvPr>
          <p:cNvSpPr>
            <a:spLocks noGrp="1"/>
          </p:cNvSpPr>
          <p:nvPr>
            <p:ph type="ftr" sz="quarter" idx="11"/>
          </p:nvPr>
        </p:nvSpPr>
        <p:spPr>
          <a:xfrm>
            <a:off x="2057400" y="6324600"/>
            <a:ext cx="48768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533400" y="1676400"/>
            <a:ext cx="8229600" cy="4525963"/>
          </a:xfrm>
        </p:spPr>
        <p:txBody>
          <a:bodyPr>
            <a:normAutofit fontScale="92500" lnSpcReduction="20000"/>
          </a:bodyPr>
          <a:lstStyle/>
          <a:p>
            <a:pPr marL="0" indent="0" algn="ctr">
              <a:buNone/>
            </a:pPr>
            <a:r>
              <a:rPr lang="en-US" sz="2800" b="1" u="sng" dirty="0"/>
              <a:t>LEASING STRUCTURES</a:t>
            </a:r>
            <a:endParaRPr lang="en-US" sz="2800" u="sng" dirty="0"/>
          </a:p>
          <a:p>
            <a:pPr>
              <a:buNone/>
            </a:pPr>
            <a:r>
              <a:rPr lang="en-US" sz="2400" dirty="0" smtClean="0"/>
              <a:t>       </a:t>
            </a:r>
            <a:endParaRPr lang="en-US" sz="2400" dirty="0" smtClean="0"/>
          </a:p>
          <a:p>
            <a:pPr lvl="0"/>
            <a:r>
              <a:rPr lang="en-US" sz="1800" dirty="0" smtClean="0"/>
              <a:t> </a:t>
            </a:r>
            <a:r>
              <a:rPr lang="en-US" sz="1800" dirty="0"/>
              <a:t>Operating leases (see Operating or True Lease).</a:t>
            </a:r>
          </a:p>
          <a:p>
            <a:pPr marL="0" indent="0">
              <a:buNone/>
            </a:pPr>
            <a:r>
              <a:rPr lang="en-US" sz="1800" dirty="0"/>
              <a:t> </a:t>
            </a:r>
          </a:p>
          <a:p>
            <a:pPr lvl="0"/>
            <a:r>
              <a:rPr lang="en-US" sz="1800" dirty="0" smtClean="0"/>
              <a:t> </a:t>
            </a:r>
            <a:r>
              <a:rPr lang="en-US" sz="1800" dirty="0"/>
              <a:t>Finance leases (see Finance or Capital Lease).</a:t>
            </a:r>
          </a:p>
          <a:p>
            <a:pPr marL="0" indent="0">
              <a:buNone/>
            </a:pPr>
            <a:r>
              <a:rPr lang="en-US" sz="1800" dirty="0"/>
              <a:t> </a:t>
            </a:r>
          </a:p>
          <a:p>
            <a:pPr lvl="0"/>
            <a:r>
              <a:rPr lang="en-US" sz="1800" dirty="0" smtClean="0"/>
              <a:t> </a:t>
            </a:r>
            <a:r>
              <a:rPr lang="en-US" sz="1800" dirty="0"/>
              <a:t>Leveraged leases (see Leveraged Leases).</a:t>
            </a:r>
          </a:p>
          <a:p>
            <a:pPr marL="0" indent="0">
              <a:buNone/>
            </a:pPr>
            <a:r>
              <a:rPr lang="en-US" sz="1800" dirty="0"/>
              <a:t> </a:t>
            </a:r>
          </a:p>
          <a:p>
            <a:pPr lvl="0"/>
            <a:r>
              <a:rPr lang="en-US" sz="1800" dirty="0" smtClean="0"/>
              <a:t> </a:t>
            </a:r>
            <a:r>
              <a:rPr lang="en-US" sz="1800" dirty="0"/>
              <a:t>Japanese working leases (see Japanese Operating Leases (JOLs).</a:t>
            </a:r>
          </a:p>
          <a:p>
            <a:pPr marL="0" indent="0">
              <a:buNone/>
            </a:pPr>
            <a:r>
              <a:rPr lang="en-US" sz="1800" dirty="0"/>
              <a:t> </a:t>
            </a:r>
          </a:p>
          <a:p>
            <a:pPr lvl="0"/>
            <a:r>
              <a:rPr lang="en-US" sz="1800" dirty="0" smtClean="0"/>
              <a:t> </a:t>
            </a:r>
            <a:r>
              <a:rPr lang="en-US" sz="1800" dirty="0"/>
              <a:t>Sale and leaseback exchanges (see Sale Leaseback</a:t>
            </a:r>
            <a:r>
              <a:rPr lang="en-US" sz="1800" dirty="0" smtClean="0"/>
              <a:t>).</a:t>
            </a:r>
            <a:r>
              <a:rPr lang="en-US" sz="1800" dirty="0"/>
              <a:t> </a:t>
            </a:r>
            <a:endParaRPr lang="en-US" sz="1800" dirty="0" smtClean="0"/>
          </a:p>
          <a:p>
            <a:pPr lvl="0"/>
            <a:endParaRPr lang="en-US" sz="1800" dirty="0"/>
          </a:p>
          <a:p>
            <a:pPr lvl="0"/>
            <a:r>
              <a:rPr lang="en-US" sz="1800" dirty="0" smtClean="0"/>
              <a:t> </a:t>
            </a:r>
            <a:r>
              <a:rPr lang="en-US" sz="1800" dirty="0"/>
              <a:t>The carrier or renting organization doesn't possess the air ship.</a:t>
            </a:r>
          </a:p>
          <a:p>
            <a:pPr marL="0" indent="0">
              <a:buNone/>
            </a:pPr>
            <a:r>
              <a:rPr lang="en-US" sz="1800" dirty="0"/>
              <a:t> </a:t>
            </a:r>
          </a:p>
          <a:p>
            <a:pPr lvl="0"/>
            <a:r>
              <a:rPr lang="en-US" sz="1800" dirty="0" smtClean="0"/>
              <a:t> </a:t>
            </a:r>
            <a:r>
              <a:rPr lang="en-US" sz="1800" dirty="0"/>
              <a:t>At the finish of the rent term, the aircraft or renting organization returns</a:t>
            </a:r>
          </a:p>
          <a:p>
            <a:pPr marL="0" indent="0">
              <a:buNone/>
            </a:pPr>
            <a:r>
              <a:rPr lang="en-US" sz="1800" dirty="0"/>
              <a:t> </a:t>
            </a:r>
          </a:p>
          <a:p>
            <a:pPr lvl="0"/>
            <a:endParaRPr lang="en-US" sz="1800" dirty="0"/>
          </a:p>
        </p:txBody>
      </p:sp>
      <p:sp>
        <p:nvSpPr>
          <p:cNvPr id="5" name="Footer Placeholder 3">
            <a:extLst>
              <a:ext uri="{FF2B5EF4-FFF2-40B4-BE49-F238E27FC236}">
                <a16:creationId xmlns="" xmlns:a16="http://schemas.microsoft.com/office/drawing/2014/main" id="{005EC16C-937F-4559-9D5D-1C121F0B315E}"/>
              </a:ext>
            </a:extLst>
          </p:cNvPr>
          <p:cNvSpPr>
            <a:spLocks noGrp="1"/>
          </p:cNvSpPr>
          <p:nvPr>
            <p:ph type="ftr" sz="quarter" idx="11"/>
          </p:nvPr>
        </p:nvSpPr>
        <p:spPr>
          <a:xfrm>
            <a:off x="2057400" y="6356350"/>
            <a:ext cx="4800600" cy="365125"/>
          </a:xfrm>
        </p:spPr>
        <p:txBody>
          <a:bodyPr/>
          <a:lstStyle/>
          <a:p>
            <a:r>
              <a:rPr lang="en-US" b="1" dirty="0">
                <a:solidFill>
                  <a:schemeClr val="bg1">
                    <a:lumMod val="50000"/>
                  </a:schemeClr>
                </a:solidFill>
              </a:rPr>
              <a:t>AIRLINE FINANCIAL MANAGEMENT</a:t>
            </a:r>
            <a:endParaRPr lang="en-US" b="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normAutofit/>
          </a:bodyPr>
          <a:lstStyle/>
          <a:p>
            <a:pPr marL="457200" lvl="1" indent="0" algn="ctr">
              <a:buNone/>
            </a:pPr>
            <a:r>
              <a:rPr lang="en-US" b="1" u="sng" dirty="0"/>
              <a:t>FUEL HEDGING</a:t>
            </a:r>
            <a:endParaRPr lang="en-US" u="sng" dirty="0"/>
          </a:p>
          <a:p>
            <a:pPr marL="0" indent="0">
              <a:buNone/>
            </a:pPr>
            <a:r>
              <a:rPr lang="en-US" sz="2200" dirty="0"/>
              <a:t>The worth changes of the flight fuel or the fly fuel significantly influence the airplane business. All the cash and exercises of the flying machine business can be tremendously impacted by the alterations in the fuel costs. In order to deal with the fuel esteem fluctuations, Fuel supporting is being used</a:t>
            </a:r>
            <a:r>
              <a:rPr lang="en-US" sz="2200" dirty="0" smtClean="0"/>
              <a:t>.</a:t>
            </a:r>
            <a:r>
              <a:rPr lang="en-US" sz="2200" dirty="0"/>
              <a:t> . The principle motivation behind this agreement is to limit the value changes and set up a fixed cost for the fuel. According to the agreement, if the cost of the fuel increments than that of the value settled upon according to the agreement, at that point the carrier business will pay the contracted cost. The lessening in the fuel costs empowers the carrier business to get the distinction from the fuel organization.</a:t>
            </a:r>
            <a:endParaRPr lang="en-US" sz="2200" dirty="0"/>
          </a:p>
        </p:txBody>
      </p:sp>
      <p:sp>
        <p:nvSpPr>
          <p:cNvPr id="5" name="Footer Placeholder 3">
            <a:extLst>
              <a:ext uri="{FF2B5EF4-FFF2-40B4-BE49-F238E27FC236}">
                <a16:creationId xmlns="" xmlns:a16="http://schemas.microsoft.com/office/drawing/2014/main" id="{A144596C-4191-4E4F-BB16-CC94375D2048}"/>
              </a:ext>
            </a:extLst>
          </p:cNvPr>
          <p:cNvSpPr>
            <a:spLocks noGrp="1"/>
          </p:cNvSpPr>
          <p:nvPr>
            <p:ph type="ftr" sz="quarter" idx="11"/>
          </p:nvPr>
        </p:nvSpPr>
        <p:spPr>
          <a:xfrm>
            <a:off x="1905000" y="6356350"/>
            <a:ext cx="48006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normAutofit lnSpcReduction="10000"/>
          </a:bodyPr>
          <a:lstStyle/>
          <a:p>
            <a:pPr algn="ctr">
              <a:buNone/>
            </a:pPr>
            <a:r>
              <a:rPr lang="en-US" sz="3000" b="1" u="sng" dirty="0">
                <a:latin typeface="Times New Roman" pitchFamily="18" charset="0"/>
                <a:cs typeface="Times New Roman" pitchFamily="18" charset="0"/>
              </a:rPr>
              <a:t>Interpretation of </a:t>
            </a:r>
            <a:r>
              <a:rPr lang="en-US" sz="3000" b="1" u="sng" dirty="0" smtClean="0">
                <a:latin typeface="Times New Roman" pitchFamily="18" charset="0"/>
                <a:cs typeface="Times New Roman" pitchFamily="18" charset="0"/>
              </a:rPr>
              <a:t>Results</a:t>
            </a:r>
          </a:p>
          <a:p>
            <a:pPr>
              <a:buNone/>
            </a:pPr>
            <a:r>
              <a:rPr lang="en-US" sz="2800" b="1" dirty="0" smtClean="0"/>
              <a:t>    </a:t>
            </a:r>
            <a:r>
              <a:rPr lang="en-US" sz="2600" b="1" u="sng" dirty="0" smtClean="0"/>
              <a:t>QUICK </a:t>
            </a:r>
            <a:r>
              <a:rPr lang="en-US" sz="2600" b="1" u="sng" dirty="0"/>
              <a:t>RATIO</a:t>
            </a:r>
            <a:endParaRPr lang="en-US" sz="2600" b="1" u="sng" dirty="0">
              <a:latin typeface="Times New Roman" pitchFamily="18" charset="0"/>
              <a:cs typeface="Times New Roman" pitchFamily="18" charset="0"/>
            </a:endParaRPr>
          </a:p>
          <a:p>
            <a:pPr lvl="0"/>
            <a:r>
              <a:rPr lang="en-US" sz="2400" dirty="0"/>
              <a:t>The aircraft business is focused and profoundly occasional. Benefits can likewise be influenced by vitality costs and financial downturns, which are erratic.</a:t>
            </a:r>
          </a:p>
          <a:p>
            <a:pPr lvl="0"/>
            <a:r>
              <a:rPr lang="en-US" sz="2400" dirty="0"/>
              <a:t>Speculators utilize certain budgetary markers to break down carrier organizations, for example, transient liquidity, gainfulness, and long haul dissolvability.</a:t>
            </a:r>
          </a:p>
          <a:p>
            <a:pPr lvl="0"/>
            <a:r>
              <a:rPr lang="en-US" sz="2400" dirty="0"/>
              <a:t>Key monetary measurements investigated by financial specialists are the snappy proportion, ROA, and the obligation to-</a:t>
            </a:r>
            <a:r>
              <a:rPr lang="en-US" sz="2400" dirty="0" err="1"/>
              <a:t>capitalizationproportion</a:t>
            </a:r>
            <a:r>
              <a:rPr lang="en-US" sz="2400" dirty="0"/>
              <a:t>.</a:t>
            </a:r>
          </a:p>
          <a:p>
            <a:pPr>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49A6EC8C-D528-45E4-87D1-770BABEAEDDE}"/>
              </a:ext>
            </a:extLst>
          </p:cNvPr>
          <p:cNvSpPr>
            <a:spLocks noGrp="1"/>
          </p:cNvSpPr>
          <p:nvPr>
            <p:ph type="ftr" sz="quarter" idx="11"/>
          </p:nvPr>
        </p:nvSpPr>
        <p:spPr>
          <a:xfrm>
            <a:off x="2286000" y="6356350"/>
            <a:ext cx="48006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a:xfrm>
            <a:off x="457200" y="1219200"/>
            <a:ext cx="8534400" cy="4800600"/>
          </a:xfrm>
        </p:spPr>
        <p:txBody>
          <a:bodyPr>
            <a:normAutofit/>
          </a:bodyPr>
          <a:lstStyle/>
          <a:p>
            <a:pPr algn="ctr">
              <a:buNone/>
            </a:pPr>
            <a:r>
              <a:rPr lang="en-US" sz="2600" b="1" u="sng" dirty="0"/>
              <a:t>RETURN ON ASSETS (ROA)</a:t>
            </a:r>
            <a:r>
              <a:rPr lang="en-US" sz="2600" u="sng" dirty="0" smtClean="0"/>
              <a:t>       </a:t>
            </a:r>
            <a:endParaRPr lang="en-US" sz="2600" u="sng" dirty="0"/>
          </a:p>
          <a:p>
            <a:pPr>
              <a:buNone/>
            </a:pPr>
            <a:r>
              <a:rPr lang="en-US" sz="2000" dirty="0" smtClean="0"/>
              <a:t>     </a:t>
            </a:r>
            <a:r>
              <a:rPr lang="en-US" sz="2000" dirty="0"/>
              <a:t>The arrival on resources proportion, or ROA, measures productivity as it </a:t>
            </a:r>
            <a:r>
              <a:rPr lang="en-US" sz="2000" dirty="0" smtClean="0"/>
              <a:t>shows the </a:t>
            </a:r>
            <a:r>
              <a:rPr lang="en-US" sz="2000" dirty="0"/>
              <a:t>per dollar benefits an organization acquires on its advantages. Since an aircraft organization's essential resources, its planes, produce the greater part of its incomes, this measurement is an especially proper </a:t>
            </a:r>
            <a:r>
              <a:rPr lang="en-US" sz="2000" dirty="0" smtClean="0"/>
              <a:t>gainfulness measure.  The </a:t>
            </a:r>
            <a:r>
              <a:rPr lang="en-US" sz="2000" dirty="0"/>
              <a:t>equation used to figure ROA separates yearly net gain by </a:t>
            </a:r>
            <a:r>
              <a:rPr lang="en-US" sz="2000" dirty="0" smtClean="0"/>
              <a:t>the  organization's </a:t>
            </a:r>
            <a:r>
              <a:rPr lang="en-US" sz="2000" dirty="0"/>
              <a:t>all out resources. The subsequent worth is communicated as a rate. Since carrier organizations claim considerable resources, even a </a:t>
            </a:r>
            <a:r>
              <a:rPr lang="en-US" sz="2000" dirty="0" smtClean="0"/>
              <a:t>generally </a:t>
            </a:r>
            <a:r>
              <a:rPr lang="en-US" sz="2000" dirty="0"/>
              <a:t>low ROA speaks to noteworthy total benefits. Elective benefit proportions financial specialists may consider are the working overall revenue and the income before intrigue, assessments, deterioration, and amortization, or EBITDA, edge.</a:t>
            </a:r>
            <a:r>
              <a:rPr lang="en-US" sz="2000" dirty="0" smtClean="0"/>
              <a:t> </a:t>
            </a:r>
            <a:endParaRPr lang="en-US" sz="2000" dirty="0" smtClean="0"/>
          </a:p>
          <a:p>
            <a:pPr>
              <a:buNone/>
            </a:pPr>
            <a:endParaRPr lang="en-US" sz="7200" dirty="0" smtClean="0"/>
          </a:p>
          <a:p>
            <a:pPr>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671302A6-EB00-49C1-85AB-E8F7290E660A}"/>
              </a:ext>
            </a:extLst>
          </p:cNvPr>
          <p:cNvSpPr>
            <a:spLocks noGrp="1"/>
          </p:cNvSpPr>
          <p:nvPr>
            <p:ph type="ftr" sz="quarter" idx="11"/>
          </p:nvPr>
        </p:nvSpPr>
        <p:spPr>
          <a:xfrm>
            <a:off x="2209800" y="6356350"/>
            <a:ext cx="47244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lnSpcReduction="10000"/>
          </a:bodyPr>
          <a:lstStyle/>
          <a:p>
            <a:pPr marL="0" indent="0" algn="ctr">
              <a:buNone/>
            </a:pPr>
            <a:r>
              <a:rPr lang="en-US" sz="2400" b="1" u="sng" dirty="0"/>
              <a:t>FUEL PRICE EXPOSURE</a:t>
            </a:r>
            <a:endParaRPr lang="en-US" sz="2400" u="sng" dirty="0"/>
          </a:p>
          <a:p>
            <a:pPr marL="0" indent="0">
              <a:buNone/>
            </a:pPr>
            <a:r>
              <a:rPr lang="en-US" sz="1600" dirty="0" smtClean="0"/>
              <a:t>C</a:t>
            </a:r>
            <a:r>
              <a:rPr lang="en-US" sz="1800" dirty="0" smtClean="0"/>
              <a:t>arriers </a:t>
            </a:r>
            <a:r>
              <a:rPr lang="en-US" sz="1800" dirty="0"/>
              <a:t>utilize three methodologies in managing fuel costs. To start with, they attempt to increment the eco-friendliness of their activities. Second, they attempt to pass cost increment on to their clients as cost increments or extra charges. What's more, third, they fence fuel costs utilizing physical or subsidiary markets. Expanding eco-friendliness in the present moment depends on changing working methods (e.g., voyage speed) or </a:t>
            </a:r>
            <a:r>
              <a:rPr lang="en-US" sz="1800" dirty="0" err="1"/>
              <a:t>tankering</a:t>
            </a:r>
            <a:r>
              <a:rPr lang="en-US" sz="1800" dirty="0"/>
              <a:t> strategies. 12 Most </a:t>
            </a:r>
            <a:r>
              <a:rPr lang="en-US" sz="1800" dirty="0" err="1"/>
              <a:t>ofthese</a:t>
            </a:r>
            <a:r>
              <a:rPr lang="en-US" sz="1800" dirty="0"/>
              <a:t> are now depleted, </a:t>
            </a:r>
            <a:r>
              <a:rPr lang="en-US" sz="1800" dirty="0" smtClean="0"/>
              <a:t>and </a:t>
            </a:r>
            <a:r>
              <a:rPr lang="en-US" sz="1800" dirty="0"/>
              <a:t>there are points of confinement to what amount can be accomplished, given wellbeing necessities. Supplanting existing air ship with more eco-friendly ones can happen step by step</a:t>
            </a:r>
            <a:r>
              <a:rPr lang="en-US" sz="1800" dirty="0" smtClean="0"/>
              <a:t>.</a:t>
            </a:r>
            <a:r>
              <a:rPr lang="en-US" sz="1800" dirty="0"/>
              <a:t> This has the same impact as a lasting arrangement </a:t>
            </a:r>
            <a:r>
              <a:rPr lang="en-US" sz="1800" dirty="0" err="1"/>
              <a:t>ofhedging</a:t>
            </a:r>
            <a:r>
              <a:rPr lang="en-US" sz="1800" dirty="0"/>
              <a:t> fuel, as it decreases benefit unpredictability from fuel value changes. Aircrafts have passed fuel increments on to clients on the payload side of the business for a long time. Lufthansa and others distributed a record </a:t>
            </a:r>
            <a:r>
              <a:rPr lang="en-US" sz="1800" dirty="0" err="1"/>
              <a:t>offuel</a:t>
            </a:r>
            <a:r>
              <a:rPr lang="en-US" sz="1800" dirty="0"/>
              <a:t> costs, the trigger focuses, and the subsequent additional charge sums. FedEx doesn't support fuel by any means since it can depend generally on these extra charges. On the traveler side, additional charges were rarer, yet as of late most of the significant EU furthermore, Asian carriers have done this with some achievement.</a:t>
            </a:r>
          </a:p>
          <a:p>
            <a:pPr>
              <a:buNone/>
            </a:pPr>
            <a:r>
              <a:rPr lang="en-US" sz="1600" dirty="0" smtClean="0"/>
              <a:t>.</a:t>
            </a:r>
            <a:endParaRPr lang="en-US" sz="1600" dirty="0" smtClean="0"/>
          </a:p>
          <a:p>
            <a:pPr>
              <a:buNone/>
            </a:pPr>
            <a:endParaRPr lang="en-US" sz="16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2362200" y="6400800"/>
            <a:ext cx="4800600" cy="365125"/>
          </a:xfrm>
        </p:spPr>
        <p:txBody>
          <a:bodyPr/>
          <a:lstStyle/>
          <a:p>
            <a:r>
              <a:rPr lang="en-US" b="1" dirty="0">
                <a:solidFill>
                  <a:schemeClr val="bg1">
                    <a:lumMod val="50000"/>
                  </a:schemeClr>
                </a:solidFill>
              </a:rPr>
              <a:t>AIRLINE FINANCIAL MANAGEMENT</a:t>
            </a:r>
            <a:endParaRPr lang="en-US" b="1" dirty="0">
              <a:solidFill>
                <a:schemeClr val="bg1">
                  <a:lumMod val="50000"/>
                </a:schemeClr>
              </a:solidFill>
            </a:endParaRPr>
          </a:p>
        </p:txBody>
      </p:sp>
      <p:sp>
        <p:nvSpPr>
          <p:cNvPr id="5" name="Rectangle 4"/>
          <p:cNvSpPr/>
          <p:nvPr/>
        </p:nvSpPr>
        <p:spPr>
          <a:xfrm>
            <a:off x="457200" y="228600"/>
            <a:ext cx="8001000" cy="923330"/>
          </a:xfrm>
          <a:prstGeom prst="rect">
            <a:avLst/>
          </a:prstGeom>
        </p:spPr>
        <p:txBody>
          <a:bodyPr wrap="square">
            <a:spAutoFit/>
          </a:bodyPr>
          <a:lstStyle/>
          <a:p>
            <a:pPr algn="ct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Dissertation by, BIMAL RAJU</a:t>
            </a:r>
            <a:br>
              <a:rPr lang="en-US" dirty="0">
                <a:latin typeface="Times New Roman" pitchFamily="18" charset="0"/>
                <a:cs typeface="Times New Roman" pitchFamily="18" charset="0"/>
              </a:rPr>
            </a:br>
            <a:r>
              <a:rPr lang="en-US" b="1" dirty="0"/>
              <a:t>AIRLINE FINANCIAL MANAGEMENT</a:t>
            </a:r>
            <a:r>
              <a:rPr lang="en-US" b="1" dirty="0" smtClean="0"/>
              <a:t/>
            </a:r>
            <a:br>
              <a:rPr lang="en-US" b="1"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ctr">
              <a:buNone/>
            </a:pPr>
            <a:r>
              <a:rPr lang="en-US" sz="3600" b="1" u="sng" dirty="0"/>
              <a:t>SURVEY</a:t>
            </a:r>
            <a:r>
              <a:rPr lang="en-US" sz="4400" dirty="0" smtClean="0"/>
              <a:t> </a:t>
            </a:r>
            <a:r>
              <a:rPr lang="en-US" dirty="0" smtClean="0"/>
              <a:t>    </a:t>
            </a:r>
            <a:endParaRPr lang="en-US" dirty="0" smtClean="0"/>
          </a:p>
          <a:p>
            <a:pPr>
              <a:buNone/>
            </a:pPr>
            <a:r>
              <a:rPr lang="en-US" dirty="0" smtClean="0"/>
              <a:t>   </a:t>
            </a:r>
            <a:r>
              <a:rPr lang="en-US" sz="2900" dirty="0" smtClean="0"/>
              <a:t> </a:t>
            </a:r>
            <a:r>
              <a:rPr lang="en-US" sz="2900" dirty="0"/>
              <a:t>The undeniably worldwide nature of the carrier </a:t>
            </a:r>
            <a:r>
              <a:rPr lang="en-US" sz="2900" dirty="0" err="1"/>
              <a:t>bl,lsiness</a:t>
            </a:r>
            <a:r>
              <a:rPr lang="en-US" sz="2900" dirty="0"/>
              <a:t>, together with a development in carrier privatization, unions and cross-shareholdings, is concentrating consideration on the wide assortment of bookkeeping standards utilized, and the distinctions in quality and amount of budgetary information revealed. This part has just portrayed a portion of the progressively evident </a:t>
            </a:r>
            <a:r>
              <a:rPr lang="en-US" sz="2900" dirty="0" err="1"/>
              <a:t>difi'erences</a:t>
            </a:r>
            <a:r>
              <a:rPr lang="en-US" sz="2900" dirty="0"/>
              <a:t>, and the issues that they produce in between carrier correlations will be investigated further in thought </a:t>
            </a:r>
            <a:r>
              <a:rPr lang="en-US" sz="2900" dirty="0" err="1"/>
              <a:t>offinancial</a:t>
            </a:r>
            <a:r>
              <a:rPr lang="en-US" sz="2900" dirty="0"/>
              <a:t> proportions in the following section. The main definitive review </a:t>
            </a:r>
            <a:r>
              <a:rPr lang="en-US" sz="2900" dirty="0" err="1"/>
              <a:t>ofairline</a:t>
            </a:r>
            <a:r>
              <a:rPr lang="en-US" sz="2900" dirty="0"/>
              <a:t> bookkeeping approaches was done by the bookkeeping firm, KPMG, in relationship with </a:t>
            </a:r>
            <a:r>
              <a:rPr lang="en-US" sz="2900" dirty="0" err="1"/>
              <a:t>lATA</a:t>
            </a:r>
            <a:r>
              <a:rPr lang="en-US" sz="2900" dirty="0"/>
              <a:t>. I Questionnaires were conveyed to 25 carrier account chiefs among May and July 1992. </a:t>
            </a:r>
            <a:endParaRPr lang="en-US" sz="2900" dirty="0"/>
          </a:p>
        </p:txBody>
      </p:sp>
      <p:sp>
        <p:nvSpPr>
          <p:cNvPr id="4" name="Footer Placeholder 3"/>
          <p:cNvSpPr>
            <a:spLocks noGrp="1"/>
          </p:cNvSpPr>
          <p:nvPr>
            <p:ph type="ftr" sz="quarter" idx="11"/>
          </p:nvPr>
        </p:nvSpPr>
        <p:spPr>
          <a:xfrm>
            <a:off x="1752600" y="6356350"/>
            <a:ext cx="5562600" cy="365125"/>
          </a:xfrm>
        </p:spPr>
        <p:txBody>
          <a:bodyPr/>
          <a:lstStyle/>
          <a:p>
            <a:r>
              <a:rPr lang="en-US" b="1" dirty="0">
                <a:solidFill>
                  <a:schemeClr val="bg1">
                    <a:lumMod val="50000"/>
                  </a:schemeClr>
                </a:solidFill>
              </a:rPr>
              <a:t>AIRLINE FINANCIAL MANAGEMENT</a:t>
            </a:r>
            <a:endParaRPr lang="en-US" b="1" dirty="0">
              <a:solidFill>
                <a:schemeClr val="bg1">
                  <a:lumMod val="50000"/>
                </a:schemeClr>
              </a:solidFill>
            </a:endParaRPr>
          </a:p>
        </p:txBody>
      </p:sp>
      <p:sp>
        <p:nvSpPr>
          <p:cNvPr id="5" name="Rectangle 4"/>
          <p:cNvSpPr/>
          <p:nvPr/>
        </p:nvSpPr>
        <p:spPr>
          <a:xfrm>
            <a:off x="609600" y="152400"/>
            <a:ext cx="8305800" cy="923330"/>
          </a:xfrm>
          <a:prstGeom prst="rect">
            <a:avLst/>
          </a:prstGeom>
        </p:spPr>
        <p:txBody>
          <a:bodyPr wrap="square">
            <a:spAutoFit/>
          </a:bodyPr>
          <a:lstStyle/>
          <a:p>
            <a:pPr algn="ct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Dissertation by, BIMAL RAJU</a:t>
            </a:r>
            <a:br>
              <a:rPr lang="en-US" dirty="0">
                <a:latin typeface="Times New Roman" pitchFamily="18" charset="0"/>
                <a:cs typeface="Times New Roman" pitchFamily="18" charset="0"/>
              </a:rPr>
            </a:br>
            <a:r>
              <a:rPr lang="en-US" b="1" dirty="0"/>
              <a:t>AIRLINE FINANCIAL MANAGEMENT</a:t>
            </a:r>
            <a:r>
              <a:rPr lang="en-US" b="1" dirty="0" smtClean="0"/>
              <a:t/>
            </a:r>
            <a:br>
              <a:rPr lang="en-US" b="1"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600" dirty="0">
                <a:latin typeface="Times New Roman" pitchFamily="18" charset="0"/>
                <a:cs typeface="Times New Roman" pitchFamily="18" charset="0"/>
              </a:rPr>
              <a:t>Dissertation by, BIMAL RAJU</a:t>
            </a:r>
            <a:br>
              <a:rPr lang="en-US" sz="1600" dirty="0">
                <a:latin typeface="Times New Roman" pitchFamily="18" charset="0"/>
                <a:cs typeface="Times New Roman" pitchFamily="18" charset="0"/>
              </a:rPr>
            </a:br>
            <a:r>
              <a:rPr lang="en-US" sz="1600" b="1" dirty="0"/>
              <a:t>AIRLINE FINANCIAL MANAGEMENT</a:t>
            </a:r>
            <a:br>
              <a:rPr lang="en-US" sz="1600" b="1" dirty="0"/>
            </a:br>
            <a:r>
              <a:rPr lang="en-US" sz="1600" b="1" dirty="0"/>
              <a:t/>
            </a:r>
            <a:br>
              <a:rPr lang="en-US" sz="1600" b="1" dirty="0"/>
            </a:br>
            <a:r>
              <a:rPr lang="en-US" sz="1600" dirty="0"/>
              <a:t/>
            </a:r>
            <a:br>
              <a:rPr lang="en-US" sz="1600" dirty="0"/>
            </a:br>
            <a:endParaRPr lang="en-US" sz="1600" dirty="0"/>
          </a:p>
        </p:txBody>
      </p:sp>
      <p:sp>
        <p:nvSpPr>
          <p:cNvPr id="3" name="Content Placeholder 2"/>
          <p:cNvSpPr>
            <a:spLocks noGrp="1"/>
          </p:cNvSpPr>
          <p:nvPr>
            <p:ph idx="1"/>
          </p:nvPr>
        </p:nvSpPr>
        <p:spPr/>
        <p:txBody>
          <a:bodyPr>
            <a:normAutofit fontScale="92500" lnSpcReduction="10000"/>
          </a:bodyPr>
          <a:lstStyle/>
          <a:p>
            <a:pPr algn="ctr">
              <a:buNone/>
            </a:pPr>
            <a:r>
              <a:rPr lang="en-US" sz="3500" u="sng" dirty="0">
                <a:latin typeface="Times New Roman" pitchFamily="18" charset="0"/>
                <a:cs typeface="Times New Roman" pitchFamily="18" charset="0"/>
              </a:rPr>
              <a:t>Contents</a:t>
            </a:r>
          </a:p>
          <a:p>
            <a:pPr>
              <a:buNone/>
            </a:pPr>
            <a:endParaRPr lang="en-US" sz="2600" dirty="0">
              <a:latin typeface="Times New Roman" pitchFamily="18" charset="0"/>
              <a:cs typeface="Times New Roman" pitchFamily="18" charset="0"/>
            </a:endParaRPr>
          </a:p>
          <a:p>
            <a:pPr>
              <a:buNone/>
            </a:pPr>
            <a:r>
              <a:rPr lang="en-US" sz="2600" dirty="0">
                <a:latin typeface="Times New Roman" pitchFamily="18" charset="0"/>
                <a:cs typeface="Times New Roman" pitchFamily="18" charset="0"/>
              </a:rPr>
              <a:t>	Executive Summary</a:t>
            </a:r>
          </a:p>
          <a:p>
            <a:pPr>
              <a:buNone/>
            </a:pPr>
            <a:r>
              <a:rPr lang="en-US" sz="2600" dirty="0">
                <a:latin typeface="Times New Roman" pitchFamily="18" charset="0"/>
                <a:cs typeface="Times New Roman" pitchFamily="18" charset="0"/>
              </a:rPr>
              <a:t>	Chapter 1: Introduction</a:t>
            </a:r>
          </a:p>
          <a:p>
            <a:pPr>
              <a:buNone/>
            </a:pPr>
            <a:r>
              <a:rPr lang="en-US" sz="2600" dirty="0">
                <a:latin typeface="Times New Roman" pitchFamily="18" charset="0"/>
                <a:cs typeface="Times New Roman" pitchFamily="18" charset="0"/>
              </a:rPr>
              <a:t>	Chapter 2: Literature Review</a:t>
            </a:r>
          </a:p>
          <a:p>
            <a:pPr>
              <a:buNone/>
            </a:pPr>
            <a:r>
              <a:rPr lang="en-US" sz="2600" dirty="0">
                <a:latin typeface="Times New Roman" pitchFamily="18" charset="0"/>
                <a:cs typeface="Times New Roman" pitchFamily="18" charset="0"/>
              </a:rPr>
              <a:t>	Chapter 3: Research Design, Methodology and Plan</a:t>
            </a:r>
          </a:p>
          <a:p>
            <a:pPr>
              <a:buNone/>
            </a:pPr>
            <a:r>
              <a:rPr lang="en-US" sz="2600" dirty="0">
                <a:latin typeface="Times New Roman" pitchFamily="18" charset="0"/>
                <a:cs typeface="Times New Roman" pitchFamily="18" charset="0"/>
              </a:rPr>
              <a:t>	Chapter 4: Findings and Analysis</a:t>
            </a:r>
          </a:p>
          <a:p>
            <a:pPr>
              <a:buNone/>
            </a:pPr>
            <a:r>
              <a:rPr lang="en-US" sz="2600" dirty="0">
                <a:latin typeface="Times New Roman" pitchFamily="18" charset="0"/>
                <a:cs typeface="Times New Roman" pitchFamily="18" charset="0"/>
              </a:rPr>
              <a:t>	Chapter 5: Interpretation of Results</a:t>
            </a:r>
          </a:p>
          <a:p>
            <a:pPr>
              <a:buNone/>
            </a:pPr>
            <a:r>
              <a:rPr lang="en-US" sz="2600" dirty="0">
                <a:latin typeface="Times New Roman" pitchFamily="18" charset="0"/>
                <a:cs typeface="Times New Roman" pitchFamily="18" charset="0"/>
              </a:rPr>
              <a:t>	Chapter 6: Conclusion and Scope for Future Work</a:t>
            </a:r>
          </a:p>
          <a:p>
            <a:pPr>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Appendix</a:t>
            </a:r>
            <a:endParaRPr lang="en-US" sz="2600" dirty="0">
              <a:latin typeface="Times New Roman" pitchFamily="18" charset="0"/>
              <a:cs typeface="Times New Roman" pitchFamily="18" charset="0"/>
            </a:endParaRPr>
          </a:p>
          <a:p>
            <a:pPr>
              <a:buNone/>
            </a:pPr>
            <a:endParaRPr lang="en-US" dirty="0"/>
          </a:p>
        </p:txBody>
      </p:sp>
      <p:sp>
        <p:nvSpPr>
          <p:cNvPr id="5" name="Footer Placeholder 3">
            <a:extLst>
              <a:ext uri="{FF2B5EF4-FFF2-40B4-BE49-F238E27FC236}">
                <a16:creationId xmlns="" xmlns:a16="http://schemas.microsoft.com/office/drawing/2014/main" id="{322916D4-AF11-4984-AAF3-19921C78F3CC}"/>
              </a:ext>
            </a:extLst>
          </p:cNvPr>
          <p:cNvSpPr>
            <a:spLocks noGrp="1"/>
          </p:cNvSpPr>
          <p:nvPr>
            <p:ph type="ftr" sz="quarter" idx="11"/>
          </p:nvPr>
        </p:nvSpPr>
        <p:spPr>
          <a:xfrm>
            <a:off x="1600200" y="6211669"/>
            <a:ext cx="6477000" cy="646331"/>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normAutofit/>
          </a:bodyPr>
          <a:lstStyle/>
          <a:p>
            <a:pPr algn="ctr">
              <a:buNone/>
            </a:pPr>
            <a:r>
              <a:rPr lang="en-US" sz="3000" b="1" u="sng" dirty="0">
                <a:latin typeface="Times New Roman" pitchFamily="18" charset="0"/>
                <a:cs typeface="Times New Roman" pitchFamily="18" charset="0"/>
              </a:rPr>
              <a:t>Conclusion and Scope </a:t>
            </a:r>
            <a:r>
              <a:rPr lang="en-US" sz="3000" b="1" u="sng" dirty="0" smtClean="0">
                <a:latin typeface="Times New Roman" pitchFamily="18" charset="0"/>
                <a:cs typeface="Times New Roman" pitchFamily="18" charset="0"/>
              </a:rPr>
              <a:t>for </a:t>
            </a:r>
            <a:r>
              <a:rPr lang="en-US" sz="3000" b="1" u="sng" dirty="0">
                <a:latin typeface="Times New Roman" pitchFamily="18" charset="0"/>
                <a:cs typeface="Times New Roman" pitchFamily="18" charset="0"/>
              </a:rPr>
              <a:t>Future Work</a:t>
            </a:r>
          </a:p>
          <a:p>
            <a:pPr marL="0" indent="0">
              <a:buNone/>
            </a:pPr>
            <a:endParaRPr lang="en-US" sz="2200" dirty="0">
              <a:latin typeface="Times New Roman" pitchFamily="18" charset="0"/>
              <a:cs typeface="Times New Roman" pitchFamily="18" charset="0"/>
            </a:endParaRPr>
          </a:p>
          <a:p>
            <a:pPr marL="0" indent="0">
              <a:buNone/>
            </a:pPr>
            <a:r>
              <a:rPr lang="en-US" sz="1900" dirty="0" smtClean="0"/>
              <a:t>The </a:t>
            </a:r>
            <a:r>
              <a:rPr lang="en-US" sz="1900" dirty="0"/>
              <a:t>Indian common aeronautics industry is among the main 10 comprehensively with a size of around US$ 16 billion, as indicated by an ongoing KPMG report. The flying business by and by backings about 0.5 percent of the India's GDP. This segment takes into account around 150 million travelers day by day, with the possibility to become further. By 2020, traffic at air terminals in India is foreseen to arrive at 450 </a:t>
            </a:r>
            <a:r>
              <a:rPr lang="en-US" sz="1900" dirty="0" smtClean="0"/>
              <a:t>million </a:t>
            </a:r>
            <a:r>
              <a:rPr lang="en-US" sz="1900" dirty="0"/>
              <a:t>During the eleventh Five-Year Plan (2007–2012) four worldwide air terminal ventures were finished through open private organization (PPP) mode; and furthermore five </a:t>
            </a:r>
            <a:r>
              <a:rPr lang="en-US" sz="1900" dirty="0" err="1"/>
              <a:t>Indiantransporters</a:t>
            </a:r>
            <a:r>
              <a:rPr lang="en-US" sz="1900" dirty="0"/>
              <a:t> started to work on global courses. Air traveler traffic has additionally been consistently expanding, because of better ways of life and generally monetary improvement. Subsequently the avionics part at present is experiencing an enduring time of development</a:t>
            </a:r>
          </a:p>
          <a:p>
            <a:pPr marL="0" indent="0">
              <a:buNone/>
            </a:pPr>
            <a:endParaRPr lang="en-US" sz="2400" dirty="0"/>
          </a:p>
          <a:p>
            <a:pPr marL="0" indent="0" algn="just">
              <a:buNone/>
            </a:pP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7BA7B95D-F546-4A0D-A71D-A64E02B65F07}"/>
              </a:ext>
            </a:extLst>
          </p:cNvPr>
          <p:cNvSpPr>
            <a:spLocks noGrp="1"/>
          </p:cNvSpPr>
          <p:nvPr>
            <p:ph type="ftr" sz="quarter" idx="11"/>
          </p:nvPr>
        </p:nvSpPr>
        <p:spPr>
          <a:xfrm>
            <a:off x="2209800" y="6324600"/>
            <a:ext cx="49530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normAutofit fontScale="85000" lnSpcReduction="20000"/>
          </a:bodyPr>
          <a:lstStyle/>
          <a:p>
            <a:pPr algn="ctr">
              <a:buNone/>
            </a:pPr>
            <a:r>
              <a:rPr lang="en-US" sz="2400" b="1" dirty="0" smtClean="0">
                <a:latin typeface="Times New Roman" pitchFamily="18" charset="0"/>
                <a:cs typeface="Times New Roman" pitchFamily="18" charset="0"/>
              </a:rPr>
              <a:t>	</a:t>
            </a:r>
            <a:r>
              <a:rPr lang="en-US" sz="2600" b="1" u="sng" dirty="0" smtClean="0">
                <a:latin typeface="Times New Roman" pitchFamily="18" charset="0"/>
                <a:cs typeface="Times New Roman" pitchFamily="18" charset="0"/>
              </a:rPr>
              <a:t>Conclusion</a:t>
            </a:r>
          </a:p>
          <a:p>
            <a:pPr>
              <a:buNone/>
            </a:pPr>
            <a:r>
              <a:rPr lang="en-US" sz="2400" dirty="0" smtClean="0"/>
              <a:t>      </a:t>
            </a:r>
          </a:p>
          <a:p>
            <a:pPr marL="0" indent="0">
              <a:buNone/>
            </a:pPr>
            <a:r>
              <a:rPr lang="en-US" sz="2100" dirty="0" smtClean="0"/>
              <a:t>      </a:t>
            </a:r>
            <a:r>
              <a:rPr lang="en-US" sz="2200" dirty="0" err="1" smtClean="0"/>
              <a:t>Securitisation</a:t>
            </a:r>
            <a:r>
              <a:rPr lang="en-US" sz="2200" dirty="0" smtClean="0"/>
              <a:t> </a:t>
            </a:r>
            <a:r>
              <a:rPr lang="en-US" sz="2200" dirty="0"/>
              <a:t>has not been broadly utilized since its foundation toward the start of the 1990s. </a:t>
            </a:r>
            <a:r>
              <a:rPr lang="en-US" sz="2200" dirty="0" err="1"/>
              <a:t>Ifwere</a:t>
            </a:r>
            <a:r>
              <a:rPr lang="en-US" sz="2200" dirty="0"/>
              <a:t> exclusively a gadget for GPA to evade insolvency, at that point the following major financial downturn may see another driving force to its utilization. Its future will likewise obviously rely upon future patterns in working leases: will they keep on expanding in significance, especially in regions like Asia, where they have not to date been so well known? This is a piece of the bigger inquiry of the division of possession what's more, activity of advantages. Next is the topic of bookkeeping practice, and whether </a:t>
            </a:r>
            <a:r>
              <a:rPr lang="en-US" sz="2200" dirty="0" err="1"/>
              <a:t>securitised</a:t>
            </a:r>
            <a:r>
              <a:rPr lang="en-US" sz="2200" dirty="0"/>
              <a:t> resources will be expelled from monetary records. The points of interest are powerful, and focus on the decreased expense of acquiring for carriers: before the ALPS 92-192-1 </a:t>
            </a:r>
            <a:r>
              <a:rPr lang="en-US" sz="2200" dirty="0" err="1"/>
              <a:t>securitisation</a:t>
            </a:r>
            <a:r>
              <a:rPr lang="en-US" sz="2200" dirty="0"/>
              <a:t>, banks had loaned GPA 75 percent </a:t>
            </a:r>
            <a:r>
              <a:rPr lang="en-US" sz="2200" dirty="0" err="1"/>
              <a:t>ofthe</a:t>
            </a:r>
            <a:r>
              <a:rPr lang="en-US" sz="2200" dirty="0"/>
              <a:t> estimation of its leases at LIBOR in addition to 2 percent</a:t>
            </a:r>
            <a:r>
              <a:rPr lang="en-US" sz="2200" dirty="0" smtClean="0"/>
              <a:t>. </a:t>
            </a:r>
            <a:r>
              <a:rPr lang="en-US" sz="2200" dirty="0"/>
              <a:t>There is as yet a solid potential for further development rate in the travel industry to India and better transport administrations could assume a prevailing job in the </a:t>
            </a:r>
            <a:r>
              <a:rPr lang="en-US" sz="2200" dirty="0" smtClean="0"/>
              <a:t>generally advancement </a:t>
            </a:r>
            <a:r>
              <a:rPr lang="en-US" sz="2200" dirty="0"/>
              <a:t>of the travel industry in India.</a:t>
            </a:r>
            <a:endParaRPr lang="en-US" sz="2200"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84BC4521-06B5-40D7-8B3F-C1FEBD3AC0B4}"/>
              </a:ext>
            </a:extLst>
          </p:cNvPr>
          <p:cNvSpPr>
            <a:spLocks noGrp="1"/>
          </p:cNvSpPr>
          <p:nvPr>
            <p:ph type="ftr" sz="quarter" idx="11"/>
          </p:nvPr>
        </p:nvSpPr>
        <p:spPr>
          <a:xfrm>
            <a:off x="2209800" y="6356350"/>
            <a:ext cx="48006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normAutofit fontScale="62500" lnSpcReduction="20000"/>
          </a:bodyPr>
          <a:lstStyle/>
          <a:p>
            <a:pPr marL="342900" lvl="1" indent="-342900" algn="ctr">
              <a:buNone/>
            </a:pPr>
            <a:r>
              <a:rPr lang="en-US" sz="3800" b="1" u="sng" dirty="0" smtClean="0">
                <a:latin typeface="Times New Roman" pitchFamily="18" charset="0"/>
                <a:cs typeface="Times New Roman" pitchFamily="18" charset="0"/>
              </a:rPr>
              <a:t>Recommendation and Future Works</a:t>
            </a:r>
            <a:endParaRPr lang="en-US" sz="3800" u="sng" dirty="0" smtClean="0">
              <a:latin typeface="Times New Roman" pitchFamily="18" charset="0"/>
              <a:cs typeface="Times New Roman" pitchFamily="18" charset="0"/>
            </a:endParaRPr>
          </a:p>
          <a:p>
            <a:pPr>
              <a:buNone/>
            </a:pPr>
            <a:r>
              <a:rPr lang="en-US" dirty="0" smtClean="0"/>
              <a:t>     </a:t>
            </a:r>
            <a:endParaRPr lang="en-US" sz="2900" dirty="0" smtClean="0"/>
          </a:p>
          <a:p>
            <a:pPr>
              <a:buNone/>
            </a:pPr>
            <a:r>
              <a:rPr lang="en-US" sz="2900" dirty="0" smtClean="0"/>
              <a:t>      Today</a:t>
            </a:r>
            <a:r>
              <a:rPr lang="en-US" sz="2900" dirty="0"/>
              <a:t>, human asset arranging is considered as the way the board comes to get a handle on the not well characterized and intense to-unravel human asset issues confronting an association. The apparatuses utilized in the process as well as the significance of the procedure relies upon the issues being faced by the administration. The idea of the issues identifies with expansive outer changes and issues inalienable in corporate procedures and plans. The key to powerful human asset arranging in the examination of the components speaking to change - change that conceivably influences endurance, development, proficiency and viability, just as greatness, profitability and productivity of business. Enrollment and determination is a significant capacity of Human Asset Planning in the travel industry. Scarcest error will prompt ruin the entire the travel industry. The job of HR chief is urgent in choosing and enlisting the correct sort of individuals who can be an advantage for the </a:t>
            </a:r>
            <a:r>
              <a:rPr lang="en-US" sz="2900" dirty="0" err="1"/>
              <a:t>the</a:t>
            </a:r>
            <a:r>
              <a:rPr lang="en-US" sz="2900" dirty="0"/>
              <a:t> travel industry division. Rather than following a visually impaired end process, </a:t>
            </a:r>
            <a:r>
              <a:rPr lang="en-US" sz="2900" dirty="0" err="1"/>
              <a:t>focuss</a:t>
            </a:r>
            <a:r>
              <a:rPr lang="en-US" sz="2900" dirty="0"/>
              <a:t> ought to be on choosing individuals dependent on the aptitudes and capabilities required for the activity.</a:t>
            </a:r>
            <a:endParaRPr lang="en-US" sz="2900" dirty="0"/>
          </a:p>
        </p:txBody>
      </p:sp>
      <p:sp>
        <p:nvSpPr>
          <p:cNvPr id="4" name="Footer Placeholder 3"/>
          <p:cNvSpPr>
            <a:spLocks noGrp="1"/>
          </p:cNvSpPr>
          <p:nvPr>
            <p:ph type="ftr" sz="quarter" idx="11"/>
          </p:nvPr>
        </p:nvSpPr>
        <p:spPr>
          <a:xfrm>
            <a:off x="2133600" y="6356350"/>
            <a:ext cx="5105400" cy="365125"/>
          </a:xfrm>
        </p:spPr>
        <p:txBody>
          <a:bodyPr/>
          <a:lstStyle/>
          <a:p>
            <a:r>
              <a:rPr lang="en-US" b="1" dirty="0">
                <a:solidFill>
                  <a:schemeClr val="bg1">
                    <a:lumMod val="50000"/>
                  </a:schemeClr>
                </a:solidFill>
              </a:rPr>
              <a:t>AIRLINE FINANCIAL MANAGEMENT</a:t>
            </a:r>
            <a:endParaRPr lang="en-US" b="1" dirty="0">
              <a:solidFill>
                <a:schemeClr val="bg1">
                  <a:lumMod val="50000"/>
                </a:schemeClr>
              </a:solidFill>
            </a:endParaRPr>
          </a:p>
        </p:txBody>
      </p:sp>
      <p:sp>
        <p:nvSpPr>
          <p:cNvPr id="6" name="Rectangle 5"/>
          <p:cNvSpPr/>
          <p:nvPr/>
        </p:nvSpPr>
        <p:spPr>
          <a:xfrm>
            <a:off x="685800" y="152400"/>
            <a:ext cx="7772400" cy="923330"/>
          </a:xfrm>
          <a:prstGeom prst="rect">
            <a:avLst/>
          </a:prstGeom>
        </p:spPr>
        <p:txBody>
          <a:bodyPr wrap="square">
            <a:spAutoFit/>
          </a:bodyPr>
          <a:lstStyle/>
          <a:p>
            <a:pPr algn="ct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Dissertation by, BIMAL RAJU</a:t>
            </a:r>
            <a:br>
              <a:rPr lang="en-US" dirty="0">
                <a:latin typeface="Times New Roman" pitchFamily="18" charset="0"/>
                <a:cs typeface="Times New Roman" pitchFamily="18" charset="0"/>
              </a:rPr>
            </a:br>
            <a:r>
              <a:rPr lang="en-US" b="1" dirty="0"/>
              <a:t>AIRLINE FINANCIAL MANAGEMENT</a:t>
            </a:r>
            <a:r>
              <a:rPr lang="en-US" b="1" dirty="0" smtClean="0"/>
              <a:t/>
            </a:r>
            <a:br>
              <a:rPr lang="en-US" b="1"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3581400"/>
          </a:xfrm>
        </p:spPr>
        <p:txBody>
          <a:bodyPr>
            <a:normAutofit fontScale="47500" lnSpcReduction="20000"/>
          </a:bodyPr>
          <a:lstStyle/>
          <a:p>
            <a:pPr algn="ctr">
              <a:buNone/>
            </a:pPr>
            <a:r>
              <a:rPr lang="en-US" sz="5100" b="1" u="sng" dirty="0">
                <a:latin typeface="Times New Roman" pitchFamily="18" charset="0"/>
                <a:cs typeface="Times New Roman" pitchFamily="18" charset="0"/>
              </a:rPr>
              <a:t>Appendix</a:t>
            </a:r>
          </a:p>
          <a:p>
            <a:pPr>
              <a:buNone/>
            </a:pPr>
            <a:endParaRPr lang="en-US" sz="2400" u="sng" dirty="0">
              <a:latin typeface="Times New Roman" pitchFamily="18" charset="0"/>
              <a:cs typeface="Times New Roman" pitchFamily="18" charset="0"/>
              <a:hlinkClick r:id="rId2"/>
            </a:endParaRPr>
          </a:p>
          <a:p>
            <a:pPr>
              <a:buNone/>
            </a:pPr>
            <a:endParaRPr lang="en-US" sz="4000" dirty="0" smtClean="0"/>
          </a:p>
          <a:p>
            <a:pPr>
              <a:buNone/>
            </a:pPr>
            <a:endParaRPr lang="en-US" sz="4000" dirty="0" smtClean="0"/>
          </a:p>
          <a:p>
            <a:r>
              <a:rPr lang="en-US" sz="3400" b="1" dirty="0"/>
              <a:t>IATA                      </a:t>
            </a:r>
            <a:r>
              <a:rPr lang="en-US" sz="3400" dirty="0"/>
              <a:t>International Air Transport </a:t>
            </a:r>
            <a:r>
              <a:rPr lang="en-US" sz="3400" dirty="0" smtClean="0"/>
              <a:t>Association</a:t>
            </a:r>
          </a:p>
          <a:p>
            <a:pPr marL="0" indent="0">
              <a:buNone/>
            </a:pPr>
            <a:endParaRPr lang="en-US" sz="3400" dirty="0"/>
          </a:p>
          <a:p>
            <a:r>
              <a:rPr lang="en-US" sz="3400" b="1" dirty="0"/>
              <a:t>ICAO                      </a:t>
            </a:r>
            <a:r>
              <a:rPr lang="en-US" sz="3400" dirty="0"/>
              <a:t>International Civil Aviation </a:t>
            </a:r>
            <a:r>
              <a:rPr lang="en-US" sz="3400" dirty="0" smtClean="0"/>
              <a:t>Organization</a:t>
            </a:r>
          </a:p>
          <a:p>
            <a:endParaRPr lang="en-US" sz="3400" dirty="0"/>
          </a:p>
          <a:p>
            <a:r>
              <a:rPr lang="en-US" sz="3400" b="1" dirty="0"/>
              <a:t>KPI                          </a:t>
            </a:r>
            <a:r>
              <a:rPr lang="en-US" sz="3400" dirty="0"/>
              <a:t>Key Performance </a:t>
            </a:r>
            <a:r>
              <a:rPr lang="en-US" sz="3400" dirty="0" smtClean="0"/>
              <a:t>Indicator</a:t>
            </a:r>
          </a:p>
          <a:p>
            <a:endParaRPr lang="en-US" sz="3400" dirty="0"/>
          </a:p>
          <a:p>
            <a:r>
              <a:rPr lang="en-US" sz="3400" b="1" dirty="0"/>
              <a:t>NGO                        </a:t>
            </a:r>
            <a:r>
              <a:rPr lang="en-US" sz="3400" dirty="0"/>
              <a:t>Non Governmental </a:t>
            </a:r>
            <a:r>
              <a:rPr lang="en-US" sz="3400" dirty="0" err="1" smtClean="0"/>
              <a:t>Organisation</a:t>
            </a:r>
            <a:endParaRPr lang="en-US" sz="3400" dirty="0" smtClean="0"/>
          </a:p>
          <a:p>
            <a:pPr marL="0" indent="0">
              <a:buNone/>
            </a:pPr>
            <a:endParaRPr lang="en-US" sz="3400" dirty="0"/>
          </a:p>
          <a:p>
            <a:r>
              <a:rPr lang="en-US" sz="3400" b="1" dirty="0"/>
              <a:t>DGCA                      </a:t>
            </a:r>
            <a:r>
              <a:rPr lang="en-US" sz="3400" dirty="0"/>
              <a:t>Director General Of Civil Aviation</a:t>
            </a:r>
          </a:p>
          <a:p>
            <a:pPr marL="0" indent="0">
              <a:buNone/>
            </a:pPr>
            <a:endParaRPr lang="en-US" sz="4400" u="sng" dirty="0">
              <a:latin typeface="Times New Roman" pitchFamily="18" charset="0"/>
              <a:cs typeface="Times New Roman" pitchFamily="18" charset="0"/>
            </a:endParaRPr>
          </a:p>
        </p:txBody>
      </p:sp>
      <p:sp>
        <p:nvSpPr>
          <p:cNvPr id="5" name="Footer Placeholder 3">
            <a:extLst>
              <a:ext uri="{FF2B5EF4-FFF2-40B4-BE49-F238E27FC236}">
                <a16:creationId xmlns="" xmlns:a16="http://schemas.microsoft.com/office/drawing/2014/main" id="{ADFDB49D-D7C8-4155-B776-09340F4C8C44}"/>
              </a:ext>
            </a:extLst>
          </p:cNvPr>
          <p:cNvSpPr>
            <a:spLocks noGrp="1"/>
          </p:cNvSpPr>
          <p:nvPr>
            <p:ph type="ftr" sz="quarter" idx="11"/>
          </p:nvPr>
        </p:nvSpPr>
        <p:spPr>
          <a:xfrm>
            <a:off x="2057400" y="6356350"/>
            <a:ext cx="49530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latin typeface="Times New Roman" pitchFamily="18" charset="0"/>
                <a:cs typeface="Times New Roman" pitchFamily="18" charset="0"/>
              </a:rPr>
              <a:t>Dissertation by, BIMAL RAJU</a:t>
            </a:r>
            <a:br>
              <a:rPr lang="en-US" sz="2000" dirty="0">
                <a:latin typeface="Times New Roman" pitchFamily="18" charset="0"/>
                <a:cs typeface="Times New Roman" pitchFamily="18" charset="0"/>
              </a:rPr>
            </a:br>
            <a:r>
              <a:rPr lang="en-US" sz="2000" b="1" dirty="0"/>
              <a:t>AIRLINE FINANCIAL MANAGEMENT</a:t>
            </a:r>
            <a:r>
              <a:rPr lang="en-US" sz="2000" b="1" dirty="0"/>
              <a:t/>
            </a:r>
            <a:br>
              <a:rPr lang="en-US" sz="2000" b="1" dirty="0"/>
            </a:br>
            <a:r>
              <a:rPr lang="en-US" sz="2000" dirty="0"/>
              <a:t/>
            </a:r>
            <a:br>
              <a:rPr lang="en-US" sz="2000" dirty="0"/>
            </a:br>
            <a:endParaRPr lang="en-US" sz="2000" dirty="0"/>
          </a:p>
        </p:txBody>
      </p:sp>
      <p:sp>
        <p:nvSpPr>
          <p:cNvPr id="3" name="Content Placeholder 2"/>
          <p:cNvSpPr>
            <a:spLocks noGrp="1"/>
          </p:cNvSpPr>
          <p:nvPr>
            <p:ph idx="1"/>
          </p:nvPr>
        </p:nvSpPr>
        <p:spPr/>
        <p:txBody>
          <a:bodyPr/>
          <a:lstStyle/>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Thank  You</a:t>
            </a:r>
          </a:p>
        </p:txBody>
      </p:sp>
      <p:sp>
        <p:nvSpPr>
          <p:cNvPr id="5" name="Footer Placeholder 3">
            <a:extLst>
              <a:ext uri="{FF2B5EF4-FFF2-40B4-BE49-F238E27FC236}">
                <a16:creationId xmlns="" xmlns:a16="http://schemas.microsoft.com/office/drawing/2014/main" id="{04FFE2C3-7960-49D2-A075-B3D64E4CAFA9}"/>
              </a:ext>
            </a:extLst>
          </p:cNvPr>
          <p:cNvSpPr>
            <a:spLocks noGrp="1"/>
          </p:cNvSpPr>
          <p:nvPr>
            <p:ph type="ftr" sz="quarter" idx="11"/>
          </p:nvPr>
        </p:nvSpPr>
        <p:spPr>
          <a:xfrm>
            <a:off x="1905000" y="6356350"/>
            <a:ext cx="51816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rmAutofit lnSpcReduction="10000"/>
          </a:bodyPr>
          <a:lstStyle/>
          <a:p>
            <a:pPr algn="ctr">
              <a:buNone/>
            </a:pPr>
            <a:r>
              <a:rPr lang="en-US" sz="2400" b="1" u="sng" dirty="0">
                <a:latin typeface="Times New Roman" pitchFamily="18" charset="0"/>
                <a:cs typeface="Times New Roman" pitchFamily="18" charset="0"/>
              </a:rPr>
              <a:t>Executive Summary</a:t>
            </a:r>
            <a:endParaRPr lang="en-US" sz="2400" b="1" dirty="0">
              <a:latin typeface="Times New Roman" pitchFamily="18" charset="0"/>
              <a:cs typeface="Times New Roman" pitchFamily="18" charset="0"/>
            </a:endParaRPr>
          </a:p>
          <a:p>
            <a:pPr algn="just">
              <a:buNone/>
            </a:pPr>
            <a:r>
              <a:rPr lang="en-US" sz="2400" dirty="0"/>
              <a:t>	</a:t>
            </a:r>
          </a:p>
          <a:p>
            <a:pPr marL="0" indent="0">
              <a:lnSpc>
                <a:spcPct val="110000"/>
              </a:lnSpc>
              <a:buNone/>
            </a:pPr>
            <a:r>
              <a:rPr lang="en-US" sz="2400" dirty="0"/>
              <a:t>	</a:t>
            </a:r>
            <a:r>
              <a:rPr lang="en-US" sz="1900" dirty="0"/>
              <a:t> Air travel volume has dramatically increased in the previous 15 years in light of a becoming worldwide economy.1 In 2016, Boeing and Airbus conveyed a consolidated aggregate of $122b worth of flying machine; and as delineated in Figure 1, this sum is relied upon to ascend to $185b by 2021. Aircrafts normally work on low edges and, thus, look to outside sources to raise financing so as to renew their armada. Supported with money holds or working money </a:t>
            </a:r>
            <a:r>
              <a:rPr lang="en-US" sz="1900" dirty="0" err="1"/>
              <a:t>fl</a:t>
            </a:r>
            <a:r>
              <a:rPr lang="en-US" sz="1900" dirty="0"/>
              <a:t> </a:t>
            </a:r>
            <a:r>
              <a:rPr lang="en-US" sz="1900" dirty="0" err="1"/>
              <a:t>ow</a:t>
            </a:r>
            <a:r>
              <a:rPr lang="en-US" sz="1900" dirty="0"/>
              <a:t>; not</a:t>
            </a:r>
          </a:p>
          <a:p>
            <a:pPr marL="0" indent="0">
              <a:lnSpc>
                <a:spcPct val="110000"/>
              </a:lnSpc>
              <a:buNone/>
            </a:pPr>
            <a:r>
              <a:rPr lang="en-US" sz="1900" dirty="0"/>
              <a:t>expected to be </a:t>
            </a:r>
            <a:r>
              <a:rPr lang="en-US" sz="1900" dirty="0" err="1"/>
              <a:t>refi</a:t>
            </a:r>
            <a:r>
              <a:rPr lang="en-US" sz="1900" dirty="0"/>
              <a:t> </a:t>
            </a:r>
            <a:r>
              <a:rPr lang="en-US" sz="1900" dirty="0" err="1"/>
              <a:t>nanced</a:t>
            </a:r>
            <a:r>
              <a:rPr lang="en-US" sz="1900" dirty="0"/>
              <a:t> or utilized. Incorporates money  value for other fi </a:t>
            </a:r>
            <a:r>
              <a:rPr lang="en-US" sz="1900" dirty="0" err="1"/>
              <a:t>nancing</a:t>
            </a:r>
            <a:r>
              <a:rPr lang="en-US" sz="1900" dirty="0"/>
              <a:t> structures.</a:t>
            </a:r>
          </a:p>
          <a:p>
            <a:pPr marL="0" indent="0">
              <a:lnSpc>
                <a:spcPct val="110000"/>
              </a:lnSpc>
              <a:buNone/>
            </a:pPr>
            <a:r>
              <a:rPr lang="en-US" sz="1900" dirty="0"/>
              <a:t>The following couple of years will be critical for flight financing as new flying machine conveyances top when a large number of  the conventional business banks stay under strain.</a:t>
            </a:r>
          </a:p>
          <a:p>
            <a:pPr>
              <a:lnSpc>
                <a:spcPct val="150000"/>
              </a:lnSpc>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828800" y="6356350"/>
            <a:ext cx="54102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
        <p:nvSpPr>
          <p:cNvPr id="5" name="Title 1">
            <a:extLst>
              <a:ext uri="{FF2B5EF4-FFF2-40B4-BE49-F238E27FC236}">
                <a16:creationId xmlns="" xmlns:a16="http://schemas.microsoft.com/office/drawing/2014/main" id="{3C8E8904-B757-4DB4-A5E4-B4B9F0F22DD1}"/>
              </a:ext>
            </a:extLst>
          </p:cNvPr>
          <p:cNvSpPr>
            <a:spLocks noGrp="1"/>
          </p:cNvSpPr>
          <p:nvPr>
            <p:ph type="title"/>
          </p:nvPr>
        </p:nvSpPr>
        <p:spPr>
          <a:xfrm>
            <a:off x="457200" y="274638"/>
            <a:ext cx="8229600" cy="1143000"/>
          </a:xfrm>
        </p:spPr>
        <p:txBody>
          <a:bodyPr>
            <a:noAutofit/>
          </a:bodyPr>
          <a:lstStyle/>
          <a:p>
            <a:r>
              <a:rPr lang="en-US" sz="1600" dirty="0">
                <a:latin typeface="Times New Roman" pitchFamily="18" charset="0"/>
                <a:cs typeface="Times New Roman" pitchFamily="18" charset="0"/>
              </a:rPr>
              <a:t>Dissertation by, BIMAL RAJU</a:t>
            </a:r>
            <a:br>
              <a:rPr lang="en-US" sz="1600" dirty="0">
                <a:latin typeface="Times New Roman" pitchFamily="18" charset="0"/>
                <a:cs typeface="Times New Roman" pitchFamily="18" charset="0"/>
              </a:rPr>
            </a:br>
            <a:r>
              <a:rPr lang="en-US" sz="1600" b="1" dirty="0"/>
              <a:t>AIRLINE FINANCIAL MANAGEMENT</a:t>
            </a:r>
            <a:br>
              <a:rPr lang="en-US" sz="1600" b="1" dirty="0"/>
            </a:br>
            <a:r>
              <a:rPr lang="en-US" sz="1600" b="1" dirty="0"/>
              <a:t/>
            </a:r>
            <a:br>
              <a:rPr lang="en-US" sz="1600" b="1" dirty="0"/>
            </a:br>
            <a:r>
              <a:rPr lang="en-US" sz="1600" dirty="0"/>
              <a:t/>
            </a:r>
            <a:br>
              <a:rPr lang="en-US" sz="1600" dirty="0"/>
            </a:b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ctr">
              <a:buNone/>
            </a:pPr>
            <a:r>
              <a:rPr lang="en-US" sz="2400" b="1" u="sng" dirty="0">
                <a:latin typeface="Times New Roman" pitchFamily="18" charset="0"/>
                <a:cs typeface="Times New Roman" pitchFamily="18" charset="0"/>
              </a:rPr>
              <a:t>Introduction</a:t>
            </a:r>
            <a:endParaRPr lang="en-US" sz="2400" b="1" dirty="0">
              <a:latin typeface="Times New Roman" pitchFamily="18" charset="0"/>
              <a:cs typeface="Times New Roman" pitchFamily="18" charset="0"/>
            </a:endParaRPr>
          </a:p>
          <a:p>
            <a:pPr marL="0" indent="0">
              <a:buNone/>
            </a:pPr>
            <a:r>
              <a:rPr lang="en-US" sz="1900" dirty="0"/>
              <a:t>Airline are amazingly presented to the adjustments in aeronautics fuel or stream </a:t>
            </a:r>
            <a:r>
              <a:rPr lang="en-US" sz="1900" dirty="0" smtClean="0"/>
              <a:t>fuel   </a:t>
            </a:r>
            <a:r>
              <a:rPr lang="en-US" sz="1900" dirty="0"/>
              <a:t>costs. A smallest change in the fuel costs can influence the aircraft business </a:t>
            </a:r>
            <a:r>
              <a:rPr lang="en-US" sz="1900" dirty="0" smtClean="0"/>
              <a:t>account   </a:t>
            </a:r>
            <a:r>
              <a:rPr lang="en-US" sz="1900" dirty="0"/>
              <a:t>and tasks. To manage fuel value changes, the aircrafts utilize a device named </a:t>
            </a:r>
            <a:r>
              <a:rPr lang="en-US" sz="1900" dirty="0" smtClean="0"/>
              <a:t>Fuel                </a:t>
            </a:r>
            <a:r>
              <a:rPr lang="en-US" sz="1900" dirty="0"/>
              <a:t>Hedging. With wild challenge in the airline business, the airlines  the airlines think of   </a:t>
            </a:r>
            <a:r>
              <a:rPr lang="en-US" sz="1900" dirty="0" smtClean="0"/>
              <a:t> </a:t>
            </a:r>
            <a:r>
              <a:rPr lang="en-US" sz="1900" dirty="0"/>
              <a:t>thoughts of creating incomes in different ways. They study the clients and their needs</a:t>
            </a:r>
            <a:r>
              <a:rPr lang="en-US" sz="1900" dirty="0" smtClean="0"/>
              <a:t>, </a:t>
            </a:r>
            <a:r>
              <a:rPr lang="en-US" sz="1900" dirty="0"/>
              <a:t>the rivals, diminish the airfare to draw in new clients and  keep the current  ones </a:t>
            </a:r>
            <a:r>
              <a:rPr lang="en-US" sz="1900" dirty="0" err="1" smtClean="0"/>
              <a:t>faithful.They</a:t>
            </a:r>
            <a:r>
              <a:rPr lang="en-US" sz="1900" dirty="0" smtClean="0"/>
              <a:t> </a:t>
            </a:r>
            <a:r>
              <a:rPr lang="en-US" sz="1900" dirty="0"/>
              <a:t>additionally create income from auxiliary items and administrations. The </a:t>
            </a:r>
            <a:r>
              <a:rPr lang="en-US" sz="1900" dirty="0" smtClean="0"/>
              <a:t>auxiliary administrations</a:t>
            </a:r>
            <a:r>
              <a:rPr lang="en-US" sz="1900" dirty="0"/>
              <a:t>, for example, get and drop-off administrations forward and </a:t>
            </a:r>
            <a:r>
              <a:rPr lang="en-US" sz="1900" dirty="0" err="1" smtClean="0"/>
              <a:t>backwar</a:t>
            </a:r>
            <a:r>
              <a:rPr lang="en-US" sz="1900" dirty="0" smtClean="0"/>
              <a:t> </a:t>
            </a:r>
            <a:r>
              <a:rPr lang="en-US" sz="1900" dirty="0"/>
              <a:t>from  the client's living arrangement and ticket appointments for exceptional </a:t>
            </a:r>
            <a:r>
              <a:rPr lang="en-US" sz="1900" dirty="0" smtClean="0"/>
              <a:t>occasion </a:t>
            </a:r>
            <a:r>
              <a:rPr lang="en-US" sz="1900" dirty="0"/>
              <a:t>goal are offered as a piece of </a:t>
            </a:r>
            <a:r>
              <a:rPr lang="en-US" sz="1900" dirty="0" smtClean="0"/>
              <a:t>ticket </a:t>
            </a:r>
            <a:r>
              <a:rPr lang="en-US" sz="1900" dirty="0"/>
              <a:t>Aircraft money related administration is a multifaceted testing task. A large portion </a:t>
            </a:r>
            <a:r>
              <a:rPr lang="en-US" sz="1900" dirty="0" smtClean="0"/>
              <a:t>of the </a:t>
            </a:r>
            <a:r>
              <a:rPr lang="en-US" sz="1900" dirty="0"/>
              <a:t>aircrafts depend on the traditional MS Excel to create  different fiscal </a:t>
            </a:r>
            <a:r>
              <a:rPr lang="en-US" sz="1900" dirty="0" smtClean="0"/>
              <a:t>summaries. Choosing </a:t>
            </a:r>
            <a:r>
              <a:rPr lang="en-US" sz="1900" dirty="0"/>
              <a:t>and actualizing the correct answer for money the board is the key test </a:t>
            </a:r>
            <a:r>
              <a:rPr lang="en-US" sz="1900" dirty="0" smtClean="0"/>
              <a:t>the aircrafts </a:t>
            </a:r>
            <a:r>
              <a:rPr lang="en-US" sz="1900" dirty="0"/>
              <a:t>frequently face. Today, numerous aircrafts are profiting Treasury </a:t>
            </a:r>
            <a:r>
              <a:rPr lang="en-US" sz="1900" dirty="0" err="1" smtClean="0"/>
              <a:t>Managem</a:t>
            </a:r>
            <a:r>
              <a:rPr lang="en-US" sz="1900" dirty="0" smtClean="0"/>
              <a:t>  </a:t>
            </a:r>
            <a:r>
              <a:rPr lang="en-US" sz="1900" dirty="0" err="1"/>
              <a:t>ent</a:t>
            </a:r>
            <a:r>
              <a:rPr lang="en-US" sz="1900" dirty="0"/>
              <a:t> system (TMS) that gives fund taking care of arrangements</a:t>
            </a:r>
            <a:r>
              <a:rPr lang="en-US" sz="2100" dirty="0"/>
              <a:t>.</a:t>
            </a:r>
            <a:endParaRPr lang="en-US" sz="21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endParaRPr lang="en-US" dirty="0"/>
          </a:p>
          <a:p>
            <a:pPr algn="just">
              <a:buNone/>
            </a:pPr>
            <a:endParaRPr lang="en-US" sz="3100" dirty="0">
              <a:latin typeface="Times New Roman" pitchFamily="18" charset="0"/>
              <a:cs typeface="Times New Roman" pitchFamily="18" charset="0"/>
            </a:endParaRPr>
          </a:p>
        </p:txBody>
      </p:sp>
      <p:sp>
        <p:nvSpPr>
          <p:cNvPr id="6" name="Title 1">
            <a:extLst>
              <a:ext uri="{FF2B5EF4-FFF2-40B4-BE49-F238E27FC236}">
                <a16:creationId xmlns="" xmlns:a16="http://schemas.microsoft.com/office/drawing/2014/main" id="{2B322815-FBE5-4A6D-B965-8B406E55C258}"/>
              </a:ext>
            </a:extLst>
          </p:cNvPr>
          <p:cNvSpPr>
            <a:spLocks noGrp="1"/>
          </p:cNvSpPr>
          <p:nvPr>
            <p:ph type="title"/>
          </p:nvPr>
        </p:nvSpPr>
        <p:spPr>
          <a:xfrm>
            <a:off x="457200" y="274638"/>
            <a:ext cx="8229600" cy="1143000"/>
          </a:xfrm>
        </p:spPr>
        <p:txBody>
          <a:bodyPr>
            <a:noAutofit/>
          </a:bodyPr>
          <a:lstStyle/>
          <a:p>
            <a:r>
              <a:rPr lang="en-US" sz="1600" dirty="0">
                <a:latin typeface="Times New Roman" pitchFamily="18" charset="0"/>
                <a:cs typeface="Times New Roman" pitchFamily="18" charset="0"/>
              </a:rPr>
              <a:t>Dissertation by, </a:t>
            </a:r>
            <a:r>
              <a:rPr lang="en-US" sz="1600" dirty="0" smtClean="0">
                <a:latin typeface="Times New Roman" pitchFamily="18" charset="0"/>
                <a:cs typeface="Times New Roman" pitchFamily="18" charset="0"/>
              </a:rPr>
              <a:t>BIMAL RAJU</a:t>
            </a:r>
            <a:r>
              <a:rPr lang="en-US" sz="1600" b="1" dirty="0"/>
              <a:t/>
            </a:r>
            <a:br>
              <a:rPr lang="en-US" sz="1600" b="1" dirty="0"/>
            </a:b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a:t>AIRLINE FINANCIAL MANAGEMENT</a:t>
            </a:r>
            <a:br>
              <a:rPr lang="en-US" sz="1600" b="1" dirty="0"/>
            </a:br>
            <a:r>
              <a:rPr lang="en-US" sz="1600" b="1" dirty="0"/>
              <a:t/>
            </a:r>
            <a:br>
              <a:rPr lang="en-US" sz="1600" b="1" dirty="0"/>
            </a:br>
            <a:r>
              <a:rPr lang="en-US" sz="1600" dirty="0"/>
              <a:t/>
            </a:r>
            <a:br>
              <a:rPr lang="en-US" sz="1600" dirty="0"/>
            </a:br>
            <a:endParaRPr lang="en-US" sz="1600" dirty="0"/>
          </a:p>
        </p:txBody>
      </p:sp>
      <p:sp>
        <p:nvSpPr>
          <p:cNvPr id="7" name="Footer Placeholder 3">
            <a:extLst>
              <a:ext uri="{FF2B5EF4-FFF2-40B4-BE49-F238E27FC236}">
                <a16:creationId xmlns="" xmlns:a16="http://schemas.microsoft.com/office/drawing/2014/main" id="{BDA1C48B-25C2-470B-8BEB-B69F2796FF98}"/>
              </a:ext>
            </a:extLst>
          </p:cNvPr>
          <p:cNvSpPr>
            <a:spLocks noGrp="1"/>
          </p:cNvSpPr>
          <p:nvPr>
            <p:ph type="ftr" sz="quarter" idx="11"/>
          </p:nvPr>
        </p:nvSpPr>
        <p:spPr>
          <a:xfrm>
            <a:off x="1981200" y="6324600"/>
            <a:ext cx="5029200" cy="365125"/>
          </a:xfrm>
        </p:spPr>
        <p:txBody>
          <a:bodyPr/>
          <a:lstStyle/>
          <a:p>
            <a:r>
              <a:rPr lang="en-US" b="1" dirty="0">
                <a:solidFill>
                  <a:schemeClr val="bg1">
                    <a:lumMod val="50000"/>
                  </a:schemeClr>
                </a:solidFill>
              </a:rPr>
              <a:t>AIRLINE FINANCIAL MANAGEMENT</a:t>
            </a:r>
          </a:p>
          <a:p>
            <a:pPr algn="l"/>
            <a:r>
              <a:rPr lang="en-US" dirty="0" smtClean="0">
                <a:solidFill>
                  <a:schemeClr val="tx1">
                    <a:lumMod val="50000"/>
                    <a:lumOff val="50000"/>
                  </a:schemeClr>
                </a:solidFill>
              </a:rPr>
              <a:t> </a:t>
            </a:r>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fontScale="85000" lnSpcReduction="20000"/>
          </a:bodyPr>
          <a:lstStyle/>
          <a:p>
            <a:pPr algn="ctr">
              <a:buNone/>
            </a:pPr>
            <a:r>
              <a:rPr lang="en-US" sz="2600" b="1" u="sng" dirty="0">
                <a:latin typeface="Times New Roman" pitchFamily="18" charset="0"/>
                <a:cs typeface="Times New Roman" pitchFamily="18" charset="0"/>
              </a:rPr>
              <a:t>Literature Review</a:t>
            </a:r>
          </a:p>
          <a:p>
            <a:pPr>
              <a:buNone/>
            </a:pPr>
            <a:r>
              <a:rPr lang="en-US" sz="2400" dirty="0" smtClean="0"/>
              <a:t>      </a:t>
            </a:r>
            <a:r>
              <a:rPr lang="en-US" sz="2400" dirty="0" err="1" smtClean="0"/>
              <a:t>Golbe</a:t>
            </a:r>
            <a:r>
              <a:rPr lang="en-US" sz="2400" dirty="0"/>
              <a:t>, </a:t>
            </a:r>
            <a:r>
              <a:rPr lang="en-US" sz="2400" dirty="0" err="1"/>
              <a:t>Devra</a:t>
            </a:r>
            <a:r>
              <a:rPr lang="en-US" sz="2400" dirty="0"/>
              <a:t> (1986)27 contended that there is a positive relationship among gainfulness and wellbeing in the transportation enterprises. The investigation breaks down a model </a:t>
            </a:r>
            <a:r>
              <a:rPr lang="en-US" sz="2400" dirty="0" err="1"/>
              <a:t>ofsafety</a:t>
            </a:r>
            <a:r>
              <a:rPr lang="en-US" sz="2400" dirty="0"/>
              <a:t> arrangement under vulnerability and tests the model utilizing information from the US carrier industry. Hypothesis recommends that the sign </a:t>
            </a:r>
            <a:r>
              <a:rPr lang="en-US" sz="2400" dirty="0" err="1"/>
              <a:t>ofthe</a:t>
            </a:r>
            <a:r>
              <a:rPr lang="en-US" sz="2400" dirty="0"/>
              <a:t> connection among benefits and wellbeing is vague and relies upon chance inclinations and the structure of expenses and request. The exact examination recommends that wellbeing and benefits have no noteworthy relationship. Therefore, it doesn't create the impression that benefit decreasing changes in guideline will prompt less sheltered aircrafts. analyzed value changes related with aircraft mergers during 1985-1984, a time of regular experimentation wherein mergers were not challenged by the administration. The outcomes demonstrate that costs expanded on courses served by the consolidating firms comparative with a control gathering of quiets unaffected by the merger.</a:t>
            </a:r>
          </a:p>
          <a:p>
            <a:pPr>
              <a:buNone/>
            </a:pPr>
            <a:endParaRPr lang="en-US" sz="2200" dirty="0">
              <a:latin typeface="Times New Roman" pitchFamily="18" charset="0"/>
              <a:cs typeface="Times New Roman" pitchFamily="18" charset="0"/>
            </a:endParaRPr>
          </a:p>
        </p:txBody>
      </p:sp>
      <p:sp>
        <p:nvSpPr>
          <p:cNvPr id="9" name="Title 1">
            <a:extLst>
              <a:ext uri="{FF2B5EF4-FFF2-40B4-BE49-F238E27FC236}">
                <a16:creationId xmlns="" xmlns:a16="http://schemas.microsoft.com/office/drawing/2014/main" id="{CFB646F6-13EB-4F5B-9022-186AA7C5C5DC}"/>
              </a:ext>
            </a:extLst>
          </p:cNvPr>
          <p:cNvSpPr>
            <a:spLocks noGrp="1"/>
          </p:cNvSpPr>
          <p:nvPr>
            <p:ph type="title"/>
          </p:nvPr>
        </p:nvSpPr>
        <p:spPr>
          <a:xfrm>
            <a:off x="457200" y="228600"/>
            <a:ext cx="8229600" cy="1143000"/>
          </a:xfrm>
        </p:spPr>
        <p:txBody>
          <a:bodyPr>
            <a:noAutofit/>
          </a:bodyPr>
          <a:lstStyle/>
          <a:p>
            <a:r>
              <a:rPr lang="en-US" sz="1600" dirty="0">
                <a:latin typeface="Times New Roman" pitchFamily="18" charset="0"/>
                <a:cs typeface="Times New Roman" pitchFamily="18" charset="0"/>
              </a:rPr>
              <a:t>Dissertation by, BIMAL RAJU</a:t>
            </a:r>
            <a:br>
              <a:rPr lang="en-US" sz="1600" dirty="0">
                <a:latin typeface="Times New Roman" pitchFamily="18" charset="0"/>
                <a:cs typeface="Times New Roman" pitchFamily="18" charset="0"/>
              </a:rPr>
            </a:br>
            <a:r>
              <a:rPr lang="en-US" sz="1600" b="1" dirty="0"/>
              <a:t>AIRLINE FINANCIAL MANAGEMENT</a:t>
            </a:r>
            <a:br>
              <a:rPr lang="en-US" sz="1600" b="1" dirty="0"/>
            </a:br>
            <a:r>
              <a:rPr lang="en-US" sz="1600" b="1" dirty="0"/>
              <a:t/>
            </a:r>
            <a:br>
              <a:rPr lang="en-US" sz="1600" b="1" dirty="0"/>
            </a:br>
            <a:r>
              <a:rPr lang="en-US" sz="1600" dirty="0"/>
              <a:t/>
            </a:r>
            <a:br>
              <a:rPr lang="en-US" sz="1600" dirty="0"/>
            </a:br>
            <a:endParaRPr lang="en-US" sz="1600" dirty="0"/>
          </a:p>
        </p:txBody>
      </p:sp>
      <p:sp>
        <p:nvSpPr>
          <p:cNvPr id="11" name="Footer Placeholder 3">
            <a:extLst>
              <a:ext uri="{FF2B5EF4-FFF2-40B4-BE49-F238E27FC236}">
                <a16:creationId xmlns="" xmlns:a16="http://schemas.microsoft.com/office/drawing/2014/main" id="{C87F8363-03B4-4DA3-AB66-5811B1CFBA0F}"/>
              </a:ext>
            </a:extLst>
          </p:cNvPr>
          <p:cNvSpPr>
            <a:spLocks noGrp="1"/>
          </p:cNvSpPr>
          <p:nvPr>
            <p:ph type="ftr" sz="quarter" idx="11"/>
          </p:nvPr>
        </p:nvSpPr>
        <p:spPr>
          <a:xfrm>
            <a:off x="1905000" y="6324600"/>
            <a:ext cx="5257800" cy="365125"/>
          </a:xfrm>
        </p:spPr>
        <p:txBody>
          <a:bodyPr/>
          <a:lstStyle/>
          <a:p>
            <a:r>
              <a:rPr lang="en-US" b="1" dirty="0">
                <a:solidFill>
                  <a:schemeClr val="bg1">
                    <a:lumMod val="50000"/>
                  </a:schemeClr>
                </a:solidFill>
              </a:rPr>
              <a:t>AIRLINE FINANCIAL MANAGEMENT</a:t>
            </a:r>
          </a:p>
          <a:p>
            <a:pPr algn="l"/>
            <a:endParaRPr lang="en-US"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47500" lnSpcReduction="20000"/>
          </a:bodyPr>
          <a:lstStyle/>
          <a:p>
            <a:pPr algn="ctr">
              <a:buNone/>
            </a:pPr>
            <a:r>
              <a:rPr lang="en-US" sz="3800" b="1" u="sng" dirty="0">
                <a:latin typeface="Times New Roman" pitchFamily="18" charset="0"/>
                <a:cs typeface="Times New Roman" pitchFamily="18" charset="0"/>
              </a:rPr>
              <a:t>Research Design, Methodology and Plan</a:t>
            </a:r>
          </a:p>
          <a:p>
            <a:pPr marL="0" indent="0">
              <a:buNone/>
            </a:pPr>
            <a:r>
              <a:rPr lang="en-US" sz="3300" dirty="0"/>
              <a:t>The flying business sector in the European Common Aviation Area was officially changed in April 1997 (Kinnock, 1996). By and by, this implied each carrier that was built up inside the European Union (EU) could offer transportation at costs based on their very own preference, between any air terminals situated in EU. Be that as it may, this was liable to guidelines built up by the European Association with respect to rivalry, money related dissolvability and authorizing. Before 1997, European carriers worked in a directed market. Governments chose which courses aircrafts could work, just as the value the carrier could charge for the tickets (</a:t>
            </a:r>
            <a:r>
              <a:rPr lang="en-US" sz="3300" dirty="0" err="1"/>
              <a:t>Vasigh</a:t>
            </a:r>
            <a:r>
              <a:rPr lang="en-US" sz="3300" dirty="0"/>
              <a:t>, et al., 2014). Due to the guideline of the common avionics industry, aircrafts were regularly secured against rivalry. The national government's ensured officeholder aircrafts by just permitting a set number of carriers work certain courses. The national government's for the most part estimated dependent on a recipe known as expense in addition to equation. Fundamentally, the expense in addition to equation depended on the carriers cost of flying a specific course, and whereby the administration simply included a net revenue. During the time of guideline, bearers would in general gain a sound and stable benefit. Truth be told, numerous European aircrafts was controlled and possessed by governments. The deregulation, or advancement, of the European aeronautics industry changed the focused market significantly. On one hand, aircrafts could work courses between air terminals based on their personal preference inside the European Union. This allowed aircrafts a chance to produce bigger benefits. Then again, prominent courses would be presented to additional rivalry. As an outcome of expanded challenge in the aeronautics business, aircraft have turned out to be increasingly worried about diminishing their expenses one after another where rivalry has put descending weight on ticket tolls.</a:t>
            </a:r>
            <a:endParaRPr lang="en-US" sz="3300" dirty="0">
              <a:latin typeface="Times New Roman" pitchFamily="18" charset="0"/>
              <a:cs typeface="Times New Roman" pitchFamily="18" charset="0"/>
            </a:endParaRPr>
          </a:p>
        </p:txBody>
      </p:sp>
      <p:sp>
        <p:nvSpPr>
          <p:cNvPr id="5" name="Title 1">
            <a:extLst>
              <a:ext uri="{FF2B5EF4-FFF2-40B4-BE49-F238E27FC236}">
                <a16:creationId xmlns="" xmlns:a16="http://schemas.microsoft.com/office/drawing/2014/main" id="{25460344-C985-4931-933A-009D658F247A}"/>
              </a:ext>
            </a:extLst>
          </p:cNvPr>
          <p:cNvSpPr>
            <a:spLocks noGrp="1"/>
          </p:cNvSpPr>
          <p:nvPr>
            <p:ph type="title"/>
          </p:nvPr>
        </p:nvSpPr>
        <p:spPr>
          <a:xfrm>
            <a:off x="457200" y="274638"/>
            <a:ext cx="8229600" cy="868362"/>
          </a:xfrm>
        </p:spPr>
        <p:txBody>
          <a:bodyPr>
            <a:noAutofit/>
          </a:bodyPr>
          <a:lstStyle/>
          <a:p>
            <a:r>
              <a:rPr lang="en-US" sz="1600" dirty="0">
                <a:latin typeface="Times New Roman" pitchFamily="18" charset="0"/>
                <a:cs typeface="Times New Roman" pitchFamily="18" charset="0"/>
              </a:rPr>
              <a:t>Dissertation by, BIMAL RAJU</a:t>
            </a:r>
            <a:br>
              <a:rPr lang="en-US" sz="1600" dirty="0">
                <a:latin typeface="Times New Roman" pitchFamily="18" charset="0"/>
                <a:cs typeface="Times New Roman" pitchFamily="18" charset="0"/>
              </a:rPr>
            </a:br>
            <a:r>
              <a:rPr lang="en-US" sz="1600" b="1" dirty="0"/>
              <a:t>AIRLINE FINANCIAL MANAGEMENT</a:t>
            </a:r>
            <a:br>
              <a:rPr lang="en-US" sz="1600" b="1" dirty="0"/>
            </a:br>
            <a:r>
              <a:rPr lang="en-US" sz="1600" b="1" dirty="0"/>
              <a:t/>
            </a:r>
            <a:br>
              <a:rPr lang="en-US" sz="1600" b="1" dirty="0"/>
            </a:br>
            <a:r>
              <a:rPr lang="en-US" sz="1600" dirty="0"/>
              <a:t/>
            </a:r>
            <a:br>
              <a:rPr lang="en-US" sz="1600" dirty="0"/>
            </a:br>
            <a:endParaRPr lang="en-US" sz="1600" dirty="0"/>
          </a:p>
        </p:txBody>
      </p:sp>
      <p:sp>
        <p:nvSpPr>
          <p:cNvPr id="6" name="Footer Placeholder 3">
            <a:extLst>
              <a:ext uri="{FF2B5EF4-FFF2-40B4-BE49-F238E27FC236}">
                <a16:creationId xmlns="" xmlns:a16="http://schemas.microsoft.com/office/drawing/2014/main" id="{1EC005C0-405D-4F6A-BBBB-959160D2233E}"/>
              </a:ext>
            </a:extLst>
          </p:cNvPr>
          <p:cNvSpPr>
            <a:spLocks noGrp="1"/>
          </p:cNvSpPr>
          <p:nvPr>
            <p:ph type="ftr" sz="quarter" idx="11"/>
          </p:nvPr>
        </p:nvSpPr>
        <p:spPr>
          <a:xfrm>
            <a:off x="1905000" y="6324600"/>
            <a:ext cx="5257800" cy="365125"/>
          </a:xfrm>
        </p:spPr>
        <p:txBody>
          <a:bodyPr/>
          <a:lstStyle/>
          <a:p>
            <a:r>
              <a:rPr lang="en-US" b="1" dirty="0">
                <a:solidFill>
                  <a:schemeClr val="bg1">
                    <a:lumMod val="50000"/>
                  </a:schemeClr>
                </a:solidFill>
              </a:rPr>
              <a:t>AIRLINE FINANCIAL MANAGEMENT</a:t>
            </a:r>
          </a:p>
          <a:p>
            <a:pPr algn="l"/>
            <a:endParaRPr lang="en-US" b="1" dirty="0">
              <a:solidFill>
                <a:schemeClr val="tx1">
                  <a:lumMod val="50000"/>
                  <a:lumOff val="50000"/>
                </a:schemeClr>
              </a:solidFill>
            </a:endParaRP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1800" dirty="0">
                <a:latin typeface="Times New Roman" pitchFamily="18" charset="0"/>
                <a:cs typeface="Times New Roman" pitchFamily="18" charset="0"/>
              </a:rPr>
              <a:t>Dissertation by, BIMAL RAJU</a:t>
            </a:r>
            <a:br>
              <a:rPr lang="en-US" sz="1800" dirty="0">
                <a:latin typeface="Times New Roman" pitchFamily="18" charset="0"/>
                <a:cs typeface="Times New Roman" pitchFamily="18" charset="0"/>
              </a:rPr>
            </a:br>
            <a:r>
              <a:rPr lang="en-US" sz="1800" b="1" dirty="0"/>
              <a:t>AIRLINE FINANCIAL MANAGEMENT</a:t>
            </a:r>
            <a:br>
              <a:rPr lang="en-US" sz="1800" b="1" dirty="0"/>
            </a:br>
            <a:r>
              <a:rPr lang="en-US" sz="2000" b="1" dirty="0"/>
              <a:t/>
            </a:r>
            <a:br>
              <a:rPr lang="en-US" sz="2000" b="1" dirty="0"/>
            </a:br>
            <a:r>
              <a:rPr lang="en-US" sz="2000" dirty="0"/>
              <a:t/>
            </a:r>
            <a:br>
              <a:rPr lang="en-US" sz="2000" dirty="0"/>
            </a:b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pPr>
              <a:buNone/>
            </a:pPr>
            <a:r>
              <a:rPr lang="en-US" dirty="0" smtClean="0"/>
              <a:t>       </a:t>
            </a:r>
          </a:p>
          <a:p>
            <a:pPr algn="ctr">
              <a:buNone/>
            </a:pPr>
            <a:r>
              <a:rPr lang="en-US" sz="5100" dirty="0" smtClean="0"/>
              <a:t> </a:t>
            </a:r>
            <a:r>
              <a:rPr lang="en-US" sz="5100" b="1" u="sng" dirty="0"/>
              <a:t>RESEARCH DESIGN AND PLAN</a:t>
            </a:r>
            <a:endParaRPr lang="en-US" sz="5100" u="sng" dirty="0"/>
          </a:p>
          <a:p>
            <a:pPr>
              <a:buNone/>
            </a:pPr>
            <a:r>
              <a:rPr lang="en-US" dirty="0" smtClean="0"/>
              <a:t>       </a:t>
            </a:r>
            <a:endParaRPr lang="en-US" dirty="0" smtClean="0"/>
          </a:p>
          <a:p>
            <a:pPr marL="0" indent="0">
              <a:buNone/>
            </a:pPr>
            <a:r>
              <a:rPr lang="en-US" sz="3800" dirty="0"/>
              <a:t>The exploration configuration is worried about applying the proper research strategy so as to answer the examination question. The fitting exploration configuration is chosen by</a:t>
            </a:r>
          </a:p>
          <a:p>
            <a:pPr marL="0" indent="0">
              <a:buNone/>
            </a:pPr>
            <a:r>
              <a:rPr lang="en-US" sz="3800" dirty="0"/>
              <a:t>the examination question (Eriksson and </a:t>
            </a:r>
            <a:r>
              <a:rPr lang="en-US" sz="3800" dirty="0" err="1"/>
              <a:t>Kovalainen</a:t>
            </a:r>
            <a:r>
              <a:rPr lang="en-US" sz="3800" dirty="0"/>
              <a:t>, 2008). There are different research structures, for example, case study, ethnographic, grounded hypothesis and center gathering research. The quintessence of contextual analysis research is to gather however much data as could be expected about </a:t>
            </a:r>
            <a:r>
              <a:rPr lang="en-US" sz="3800" dirty="0" smtClean="0"/>
              <a:t>a </a:t>
            </a:r>
            <a:r>
              <a:rPr lang="en-US" sz="3800" dirty="0"/>
              <a:t>marvel (Yin, 2009). Besides, this data ought to be utilized to give itemized and comprehensive information, in light of various wellsprings of observational information (Eriksson and </a:t>
            </a:r>
            <a:r>
              <a:rPr lang="en-US" sz="3800" dirty="0" err="1"/>
              <a:t>Kovalainen</a:t>
            </a:r>
            <a:r>
              <a:rPr lang="en-US" sz="3800" dirty="0"/>
              <a:t>, 2008). A contextual analysis can either be serious, or broad. Serious contextual analyses center around all encompassing exploration of one or hardly any cases, though broad contextual investigation centers around the correlation of different cases and how the related issues can be comprehended and clarified</a:t>
            </a:r>
            <a:endParaRPr lang="en-US" sz="3800" dirty="0" smtClean="0"/>
          </a:p>
          <a:p>
            <a:pPr marL="0" indent="0">
              <a:buNone/>
            </a:pPr>
            <a:endParaRPr lang="en-US" dirty="0"/>
          </a:p>
        </p:txBody>
      </p:sp>
      <p:sp>
        <p:nvSpPr>
          <p:cNvPr id="5" name="Footer Placeholder 3">
            <a:extLst>
              <a:ext uri="{FF2B5EF4-FFF2-40B4-BE49-F238E27FC236}">
                <a16:creationId xmlns="" xmlns:a16="http://schemas.microsoft.com/office/drawing/2014/main" id="{2DCB96BF-FBED-4F87-A9D7-8E729D9E7548}"/>
              </a:ext>
            </a:extLst>
          </p:cNvPr>
          <p:cNvSpPr>
            <a:spLocks noGrp="1"/>
          </p:cNvSpPr>
          <p:nvPr>
            <p:ph type="ftr" sz="quarter" idx="11"/>
          </p:nvPr>
        </p:nvSpPr>
        <p:spPr>
          <a:xfrm>
            <a:off x="1981200" y="6356350"/>
            <a:ext cx="4800600" cy="365125"/>
          </a:xfrm>
        </p:spPr>
        <p:txBody>
          <a:bodyPr/>
          <a:lstStyle/>
          <a:p>
            <a:r>
              <a:rPr lang="en-US" b="1" dirty="0">
                <a:solidFill>
                  <a:schemeClr val="bg1">
                    <a:lumMod val="50000"/>
                  </a:schemeClr>
                </a:solidFill>
              </a:rPr>
              <a:t>AIRLINE FINANCIAL MANAGEMENT</a:t>
            </a:r>
          </a:p>
          <a:p>
            <a:pPr algn="l"/>
            <a:endParaRPr lang="en-US"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077200" cy="4754563"/>
          </a:xfrm>
        </p:spPr>
        <p:txBody>
          <a:bodyPr>
            <a:normAutofit fontScale="92500" lnSpcReduction="20000"/>
          </a:bodyPr>
          <a:lstStyle/>
          <a:p>
            <a:pPr algn="ctr">
              <a:buNone/>
            </a:pPr>
            <a:r>
              <a:rPr lang="en-US" sz="2000" b="1" u="sng" dirty="0"/>
              <a:t>METHODOLOGY</a:t>
            </a:r>
            <a:r>
              <a:rPr lang="en-US" sz="2000" b="1" dirty="0"/>
              <a:t> </a:t>
            </a:r>
            <a:endParaRPr lang="en-US" sz="2000" b="1" dirty="0" smtClean="0"/>
          </a:p>
          <a:p>
            <a:pPr algn="ctr">
              <a:buNone/>
            </a:pPr>
            <a:endParaRPr lang="en-US" sz="2000" b="1" dirty="0" smtClean="0"/>
          </a:p>
          <a:p>
            <a:pPr>
              <a:buNone/>
            </a:pPr>
            <a:r>
              <a:rPr lang="en-US" sz="2000" dirty="0" smtClean="0"/>
              <a:t>      The </a:t>
            </a:r>
            <a:r>
              <a:rPr lang="en-US" sz="2000" dirty="0"/>
              <a:t>experimental examination in this postulation depends on an example of 25 globally working aircrafts from everywhere throughout the world so as to cover both universal delegates as changing scales (see Table 3.1) So as to gauge the beta estimations of these aircrafts financial exchange information is important, so the information test is restricted to just traded on an open market carriers prompting a disposal of private aircrafts like </a:t>
            </a:r>
            <a:r>
              <a:rPr lang="en-US" sz="2000" dirty="0" err="1"/>
              <a:t>Germanwings</a:t>
            </a:r>
            <a:r>
              <a:rPr lang="en-US" sz="2000" dirty="0"/>
              <a:t> and Virgin Atlantic. Further, the first information test of recorded aircrafts was significantly more diminished because of fragmented money related information bringing about the disposal of China Southern Airlines, Air China, </a:t>
            </a:r>
            <a:r>
              <a:rPr lang="en-US" sz="2000" dirty="0" err="1"/>
              <a:t>Baltia</a:t>
            </a:r>
            <a:r>
              <a:rPr lang="en-US" sz="2000" dirty="0"/>
              <a:t> Airlines and some more. Accordingly, just those aircrafts for which complete data was accessible were picked for the experimental examination. The information test of aircrafts secured the following </a:t>
            </a:r>
            <a:r>
              <a:rPr lang="en-US" sz="2000" dirty="0" err="1"/>
              <a:t>mainlands</a:t>
            </a:r>
            <a:r>
              <a:rPr lang="en-US" sz="2000" dirty="0"/>
              <a:t>: Europe, North-America, Latin-America, Asia and Australia. Next, there are twelve carriers which are individual from one of the three worldwide vital unions, which means 48% of the examined aircrafts. Two carriers in the example speak to </a:t>
            </a:r>
            <a:r>
              <a:rPr lang="en-US" sz="2000" dirty="0" err="1"/>
              <a:t>SkyTeam</a:t>
            </a:r>
            <a:r>
              <a:rPr lang="en-US" sz="2000" dirty="0"/>
              <a:t>, four aircrafts are individual from </a:t>
            </a:r>
            <a:r>
              <a:rPr lang="en-US" sz="2000" dirty="0" err="1"/>
              <a:t>oneworld</a:t>
            </a:r>
            <a:r>
              <a:rPr lang="en-US" sz="2000" dirty="0"/>
              <a:t> and six are a piece of STAR union.</a:t>
            </a:r>
            <a:endParaRPr lang="en-US" sz="2800" b="1" dirty="0"/>
          </a:p>
        </p:txBody>
      </p:sp>
      <p:sp>
        <p:nvSpPr>
          <p:cNvPr id="4" name="Footer Placeholder 3"/>
          <p:cNvSpPr>
            <a:spLocks noGrp="1"/>
          </p:cNvSpPr>
          <p:nvPr>
            <p:ph type="ftr" sz="quarter" idx="11"/>
          </p:nvPr>
        </p:nvSpPr>
        <p:spPr>
          <a:xfrm>
            <a:off x="2133600" y="6356350"/>
            <a:ext cx="5105400" cy="365125"/>
          </a:xfrm>
        </p:spPr>
        <p:txBody>
          <a:bodyPr/>
          <a:lstStyle/>
          <a:p>
            <a:r>
              <a:rPr lang="en-US" b="1" dirty="0">
                <a:solidFill>
                  <a:schemeClr val="bg1">
                    <a:lumMod val="50000"/>
                  </a:schemeClr>
                </a:solidFill>
              </a:rPr>
              <a:t>AIRLINE FINANCIAL MANAGEMENT</a:t>
            </a:r>
            <a:endParaRPr lang="en-US" b="1" dirty="0">
              <a:solidFill>
                <a:schemeClr val="bg1">
                  <a:lumMod val="50000"/>
                </a:schemeClr>
              </a:solidFill>
            </a:endParaRPr>
          </a:p>
        </p:txBody>
      </p:sp>
      <p:sp>
        <p:nvSpPr>
          <p:cNvPr id="5" name="Rectangle 4"/>
          <p:cNvSpPr/>
          <p:nvPr/>
        </p:nvSpPr>
        <p:spPr>
          <a:xfrm>
            <a:off x="0" y="228600"/>
            <a:ext cx="8915400" cy="646331"/>
          </a:xfrm>
          <a:prstGeom prst="rect">
            <a:avLst/>
          </a:prstGeom>
        </p:spPr>
        <p:txBody>
          <a:bodyPr wrap="square">
            <a:spAutoFit/>
          </a:bodyPr>
          <a:lstStyle/>
          <a:p>
            <a:pPr algn="ct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Dissertation by, BIMAL RAJU</a:t>
            </a:r>
            <a:br>
              <a:rPr lang="en-US" dirty="0">
                <a:latin typeface="Times New Roman" pitchFamily="18" charset="0"/>
                <a:cs typeface="Times New Roman" pitchFamily="18" charset="0"/>
              </a:rPr>
            </a:br>
            <a:r>
              <a:rPr lang="en-US" b="1" dirty="0"/>
              <a:t>AIRLINE FINANCIAL MANAGEMENT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2400" b="1" u="sng" dirty="0" smtClean="0"/>
              <a:t>METHODOLOGY</a:t>
            </a:r>
          </a:p>
          <a:p>
            <a:pPr marL="0" indent="0">
              <a:buNone/>
            </a:pPr>
            <a:r>
              <a:rPr lang="en-US" sz="2000" dirty="0" smtClean="0"/>
              <a:t> </a:t>
            </a:r>
            <a:r>
              <a:rPr lang="en-US" sz="1800" dirty="0" smtClean="0"/>
              <a:t>Aeronautics </a:t>
            </a:r>
            <a:r>
              <a:rPr lang="en-US" sz="1800" dirty="0"/>
              <a:t>industry confronting expanding globalization, overwhelming fix and upkeep cost, rising fuel costs, raising work costs, expanding rivalry and prerequisites for prevalent assistance levels and high adaptability. Framework improvement is the major shortcoming of avionics industry. The advancement of framework is extremely moderate. Higher sum is essential for the development of air terminals. Carriers in India could be beneficial if they concentrated on improving productivity. The Indian flight industry currently commanded by exclusive full assistance aircrafts and minimal effort bearers. The current worldwide monetary downturn and emotional climb in fuel costs have made a huge number of issues and anguish for the Indian Aviation Industry</a:t>
            </a:r>
            <a:r>
              <a:rPr lang="en-US" sz="1800" dirty="0" smtClean="0"/>
              <a:t>.</a:t>
            </a:r>
            <a:r>
              <a:rPr lang="en-US" sz="1800" dirty="0"/>
              <a:t> . The diminishing in travelers due to worldwide monetary downturn and uncertainty has likewise had </a:t>
            </a:r>
            <a:r>
              <a:rPr lang="en-US" sz="1800" dirty="0" err="1" smtClean="0"/>
              <a:t>amonstrous</a:t>
            </a:r>
            <a:r>
              <a:rPr lang="en-US" sz="1800" dirty="0" smtClean="0"/>
              <a:t> </a:t>
            </a:r>
            <a:r>
              <a:rPr lang="en-US" sz="1800" dirty="0"/>
              <a:t>effect on the industry</a:t>
            </a:r>
            <a:endParaRPr lang="en-US" sz="1800" dirty="0"/>
          </a:p>
        </p:txBody>
      </p:sp>
      <p:sp>
        <p:nvSpPr>
          <p:cNvPr id="4" name="Footer Placeholder 3"/>
          <p:cNvSpPr>
            <a:spLocks noGrp="1"/>
          </p:cNvSpPr>
          <p:nvPr>
            <p:ph type="ftr" sz="quarter" idx="11"/>
          </p:nvPr>
        </p:nvSpPr>
        <p:spPr>
          <a:xfrm>
            <a:off x="1828800" y="6096000"/>
            <a:ext cx="4953000" cy="625475"/>
          </a:xfrm>
        </p:spPr>
        <p:txBody>
          <a:bodyPr/>
          <a:lstStyle/>
          <a:p>
            <a:r>
              <a:rPr lang="en-US" b="1" dirty="0">
                <a:solidFill>
                  <a:schemeClr val="bg1">
                    <a:lumMod val="50000"/>
                  </a:schemeClr>
                </a:solidFill>
              </a:rPr>
              <a:t>AIRLINE FINANCIAL MANAGEMENT</a:t>
            </a:r>
          </a:p>
          <a:p>
            <a:pPr algn="l"/>
            <a:endParaRPr lang="en-US" dirty="0" smtClean="0">
              <a:solidFill>
                <a:schemeClr val="tx1">
                  <a:lumMod val="50000"/>
                  <a:lumOff val="50000"/>
                </a:schemeClr>
              </a:solidFill>
            </a:endParaRPr>
          </a:p>
          <a:p>
            <a:endParaRPr lang="en-US" dirty="0"/>
          </a:p>
        </p:txBody>
      </p:sp>
      <p:sp>
        <p:nvSpPr>
          <p:cNvPr id="5" name="Rectangle 4"/>
          <p:cNvSpPr/>
          <p:nvPr/>
        </p:nvSpPr>
        <p:spPr>
          <a:xfrm>
            <a:off x="609600" y="152400"/>
            <a:ext cx="7848600" cy="646331"/>
          </a:xfrm>
          <a:prstGeom prst="rect">
            <a:avLst/>
          </a:prstGeom>
        </p:spPr>
        <p:txBody>
          <a:bodyPr wrap="square">
            <a:spAutoFit/>
          </a:bodyPr>
          <a:lstStyle/>
          <a:p>
            <a:pPr algn="ct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Dissertation by, BIMAL RAJU</a:t>
            </a:r>
            <a:br>
              <a:rPr lang="en-US" dirty="0">
                <a:latin typeface="Times New Roman" pitchFamily="18" charset="0"/>
                <a:cs typeface="Times New Roman" pitchFamily="18" charset="0"/>
              </a:rPr>
            </a:br>
            <a:r>
              <a:rPr lang="en-US" b="1" dirty="0"/>
              <a:t>AIRLINE FINANCIAL MANAGEMENT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1180</TotalTime>
  <Words>2799</Words>
  <Application>Microsoft Office PowerPoint</Application>
  <PresentationFormat>On-screen Show (4:3)</PresentationFormat>
  <Paragraphs>160</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DISSERTATION for the degree of BBA (Aviation Operation)</vt:lpstr>
      <vt:lpstr>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PowerPoint Presentation</vt:lpstr>
      <vt:lpstr>PowerPoint Presentation</vt:lpstr>
      <vt:lpstr>Dissertation by, BIMAL RAJU AIRLINE FINANCIAL MANAGEMENT   </vt:lpstr>
      <vt:lpstr>Dissertation by, BIMAL RAJU AIRLINE FINANCIAL MANAGEMENT   </vt:lpstr>
      <vt:lpstr> 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Dissertation by, BIMAL RAJU AIRLINE FINANCIAL MANAGEMENT  </vt:lpstr>
      <vt:lpstr>PowerPoint Presentation</vt:lpstr>
      <vt:lpstr>PowerPoint Presentation</vt:lpstr>
      <vt:lpstr>Dissertation by, BIMAL RAJU AIRLINE FINANCIAL MANAGEMENT  </vt:lpstr>
      <vt:lpstr>Dissertation by, BIMAL RAJU AIRLINE FINANCIAL MANAGEMENT  </vt:lpstr>
      <vt:lpstr>PowerPoint Presentation</vt:lpstr>
      <vt:lpstr>Dissertation by, BIMAL RAJU AIRLINE FINANCIAL MANAGEMENT  </vt:lpstr>
      <vt:lpstr>Dissertation by, BIMAL RAJU AIRLINE FINANCIAL MANAGEMENT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for the degree of BBA (Aviation Operation)</dc:title>
  <dc:creator>Rizwan Nazar</dc:creator>
  <cp:lastModifiedBy>acer</cp:lastModifiedBy>
  <cp:revision>122</cp:revision>
  <dcterms:created xsi:type="dcterms:W3CDTF">2018-10-23T02:33:18Z</dcterms:created>
  <dcterms:modified xsi:type="dcterms:W3CDTF">2019-10-23T14:19:55Z</dcterms:modified>
</cp:coreProperties>
</file>